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Metadata/LabelInfo.xml" ContentType="application/vnd.ms-office.classificationlabel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openxmlformats.org/officeDocument/2006/relationships/custom-properties" Target="docProps/custom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</p:sldMasterIdLst>
  <p:notesMasterIdLst>
    <p:notesMasterId r:id="rId12"/>
  </p:notesMasterIdLst>
  <p:sldIdLst>
    <p:sldId id="284" r:id="rId3"/>
    <p:sldId id="288" r:id="rId4"/>
    <p:sldId id="292" r:id="rId5"/>
    <p:sldId id="293" r:id="rId6"/>
    <p:sldId id="267" r:id="rId7"/>
    <p:sldId id="282" r:id="rId8"/>
    <p:sldId id="291" r:id="rId9"/>
    <p:sldId id="290" r:id="rId10"/>
    <p:sldId id="294" r:id="rId11"/>
  </p:sldIdLst>
  <p:sldSz cx="7772400" cy="100584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E0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04" autoAdjust="0"/>
    <p:restoredTop sz="95226" autoAdjust="0"/>
  </p:normalViewPr>
  <p:slideViewPr>
    <p:cSldViewPr snapToGrid="0">
      <p:cViewPr varScale="1">
        <p:scale>
          <a:sx n="51" d="100"/>
          <a:sy n="51" d="100"/>
        </p:scale>
        <p:origin x="192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notesMaster" Target="notesMasters/notesMaster1.xml"/><Relationship Id="rId17" Type="http://schemas.openxmlformats.org/officeDocument/2006/relationships/customXml" Target="../customXml/item1.xml"/><Relationship Id="rId2" Type="http://schemas.openxmlformats.org/officeDocument/2006/relationships/slideMaster" Target="slideMasters/slideMaster2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customXml" Target="../customXml/item3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4" tIns="46586" rIns="93174" bIns="4658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4" tIns="46586" rIns="93174" bIns="46586" rtlCol="0"/>
          <a:lstStyle>
            <a:lvl1pPr algn="r">
              <a:defRPr sz="1200"/>
            </a:lvl1pPr>
          </a:lstStyle>
          <a:p>
            <a:fld id="{752C4CD6-0DCC-47F0-8337-EA6DAF12F8F6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3938" y="1162050"/>
            <a:ext cx="242252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6" rIns="93174" bIns="4658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3"/>
            <a:ext cx="5608320" cy="3660457"/>
          </a:xfrm>
          <a:prstGeom prst="rect">
            <a:avLst/>
          </a:prstGeom>
        </p:spPr>
        <p:txBody>
          <a:bodyPr vert="horz" lIns="93174" tIns="46586" rIns="93174" bIns="4658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4" tIns="46586" rIns="93174" bIns="4658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4" tIns="46586" rIns="93174" bIns="46586" rtlCol="0" anchor="b"/>
          <a:lstStyle>
            <a:lvl1pPr algn="r">
              <a:defRPr sz="1200"/>
            </a:lvl1pPr>
          </a:lstStyle>
          <a:p>
            <a:fld id="{1055B3E1-B7E5-4144-9D71-116086A6D0A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663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F2A4D8-9111-7CF4-F41B-221DFCBE29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194938-9F35-7A3F-99AA-A27C6AEE5A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18D1A8-EFC7-1C95-336B-D6099CE487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Week 4 – No pizza station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F534BC-2372-7D64-1CA2-3ABB63F55BB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55B3E1-B7E5-4144-9D71-116086A6D0A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8375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C9DD12-CB9B-4524-D315-28DD5D2E29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05918C-E23E-B745-A6FB-6513E3C09B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63AD9C-4A8E-1FDF-E348-3FA9E78511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Week 4 – No pizza station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A9BB45A-0821-B62A-AF67-07ACC84B3E9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55B3E1-B7E5-4144-9D71-116086A6D0A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8516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D03DEB-1578-9516-BB49-4392D8C079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164EF8C-0FD2-B768-3439-D6299FFF7A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13CA01-A913-0C37-4AD0-6D57F36AE5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Week 4 – No pizza station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B89449F-CAA0-B08E-7491-71C71C8250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55B3E1-B7E5-4144-9D71-116086A6D0A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22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62138C-F849-1A58-B771-4034CBBF9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144FD1-77A7-B55E-6ACA-7F63BA95A8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C0B8EAB-45ED-AFAC-5DE7-1CA4A963BE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Week 4 – No pizza station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2EC15A-7DFC-5992-4803-4F5F46AD78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55B3E1-B7E5-4144-9D71-116086A6D0A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8064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Week 4 – No pizza station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55B3E1-B7E5-4144-9D71-116086A6D0A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4737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1E6F36-CFF5-6EB5-A9F9-13935E1C7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F7FC14-AAF2-C1C0-362C-7F36C5B9DE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D9D1BA-AE14-381A-964D-A20E16519D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Week 4 – No pizza station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DA08DF-FC9F-7BCA-7BB4-53EFAC9241B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55B3E1-B7E5-4144-9D71-116086A6D0A8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0345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41A0BC-FCDF-6619-A11F-67D72858D3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E66B44-945F-4B24-48CE-FF8384089E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B7F15AC-5CD2-1559-A3C1-CBE9E548E7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Week 4 – No pizza station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06F05A-5DF2-E152-56AB-588ABBBC90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55B3E1-B7E5-4144-9D71-116086A6D0A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7416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9D7BA-AB01-F8CF-60CF-F0F54C7A89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5438CA8-8334-96E0-BA04-8FD9BAA003C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E57172E-968D-77BC-6410-DCF8FD0B8BD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Week 4 – No pizza station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346CAE-36E6-4EB9-8EFA-620682A65B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55B3E1-B7E5-4144-9D71-116086A6D0A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09812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456C8F-795B-0F60-9D5C-1FDF2A54B8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B4A2C7-B6AA-98DC-D08A-3A0FE01194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A2BD7EC-5674-346D-A4D8-5339D0B909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Week 4 – No pizza station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F079B5-ADA6-C766-0162-42A8133A11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055B3E1-B7E5-4144-9D71-116086A6D0A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6093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A55FB-7C07-E44F-A34D-81767B09B906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A05CB-24A5-F241-9A39-4D989B709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57671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A55FB-7C07-E44F-A34D-81767B09B906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A05CB-24A5-F241-9A39-4D989B709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153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A55FB-7C07-E44F-A34D-81767B09B906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A05CB-24A5-F241-9A39-4D989B709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415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A55FB-7C07-E44F-A34D-81767B09B906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A05CB-24A5-F241-9A39-4D989B709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7771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A55FB-7C07-E44F-A34D-81767B09B906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A05CB-24A5-F241-9A39-4D989B709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812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A55FB-7C07-E44F-A34D-81767B09B906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A05CB-24A5-F241-9A39-4D989B709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4320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A55FB-7C07-E44F-A34D-81767B09B906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A05CB-24A5-F241-9A39-4D989B709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448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A55FB-7C07-E44F-A34D-81767B09B906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A05CB-24A5-F241-9A39-4D989B709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3395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A55FB-7C07-E44F-A34D-81767B09B906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A05CB-24A5-F241-9A39-4D989B709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923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A55FB-7C07-E44F-A34D-81767B09B906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A05CB-24A5-F241-9A39-4D989B709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456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EA55FB-7C07-E44F-A34D-81767B09B906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A05CB-24A5-F241-9A39-4D989B709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76922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98F869-F1D0-86D9-0F60-D35F0814B54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71550" y="1646238"/>
            <a:ext cx="5829300" cy="3502025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7F3E810-E405-2289-4909-99FDDEB8F5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71550" y="5283200"/>
            <a:ext cx="5829300" cy="24288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4913E6-D9AC-D5E4-F075-5866FC5B60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AB879-D1A7-414D-A0BD-1CAD5F8F365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B6ADA5-0987-B5E5-BE3C-6938FE1C30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538314-FE66-DFD0-9DFA-8D48909B42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2281-84CA-46D1-911F-0646B5DB23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94550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3AA287-0D81-B8A1-D631-7D8387922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EE9031-55F0-CFD4-B257-9068BDD8DC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C14D1B-8FFE-ACC3-AFD8-080A1E643D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AB879-D1A7-414D-A0BD-1CAD5F8F365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FF5296-CD45-DE47-05D8-A1EF7E9DDC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689754-8C9C-A655-51ED-769783C070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2281-84CA-46D1-911F-0646B5DB23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8562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90F7F-74A0-B4C3-DC50-E6FE46C6F1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0225" y="2508250"/>
            <a:ext cx="6704013" cy="418306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57CB45B-2D7E-C4AB-377A-FD84D9EAE6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0225" y="6731000"/>
            <a:ext cx="6704013" cy="2200275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881658-BCA9-1115-31AB-9A8199FA64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AB879-D1A7-414D-A0BD-1CAD5F8F365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92696C-3E76-E67A-C25F-A6C2BBBCD1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D54C22-DE92-4068-C46E-8D5B766E5F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2281-84CA-46D1-911F-0646B5DB23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7927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8A6C3-768A-FC7C-C007-A1EAC1D313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914D20-E294-9038-63E9-1B1AFB2A0F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4988" y="2678113"/>
            <a:ext cx="3275012" cy="6381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A01B8C-4491-56DD-BA34-E396632375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962400" y="2678113"/>
            <a:ext cx="3275013" cy="638175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5E67E7B-A263-03AE-0221-11BDAEA45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AB879-D1A7-414D-A0BD-1CAD5F8F365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ECD811-0EC2-504F-5E99-1C01C55C63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6F7A5F-7E01-C350-0646-CDEC4E928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2281-84CA-46D1-911F-0646B5DB23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24272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B9A994-4519-A257-0077-7F380EA2EB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988" y="534988"/>
            <a:ext cx="6704012" cy="194468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5380CB-05BF-6724-0946-3A1AB6E836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4988" y="2465388"/>
            <a:ext cx="3287712" cy="120808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59B7D1-6C1A-A4F6-9CFF-DDC19133D4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4988" y="3673475"/>
            <a:ext cx="3287712" cy="54054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91848E-F803-E8C5-A876-70AE3D0568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935413" y="2465388"/>
            <a:ext cx="3303587" cy="1208087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26F0CB-F4AF-DBCD-3E58-DB7F4AE096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935413" y="3673475"/>
            <a:ext cx="3303587" cy="54054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AD8857C-8036-B5E3-ACB3-427FC28073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AB879-D1A7-414D-A0BD-1CAD5F8F365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093FEB3-F914-525A-A5D1-751222C64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4CF604-1D06-82CF-7233-1D64FEA7A5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2281-84CA-46D1-911F-0646B5DB23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72510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83A811-94BA-7322-D2E8-2145D8ED0C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679D9D-3DFE-7F64-D275-DC119CB98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AB879-D1A7-414D-A0BD-1CAD5F8F365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BDB4C7-9802-4D69-9777-0CA514424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A9A6828-4CD4-884E-D68F-40C02CF5D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2281-84CA-46D1-911F-0646B5DB23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20269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4D4096C-9816-5379-6243-E5722CF46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AB879-D1A7-414D-A0BD-1CAD5F8F365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F582E3-668B-16A6-D3C3-1067E8FD8E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A6DB16F-1B25-4AF1-DAD4-F5D9F05D2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2281-84CA-46D1-911F-0646B5DB23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53121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98A7C8-FCB8-E1F6-BFB2-EF7AAE1B7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988" y="669925"/>
            <a:ext cx="2506662" cy="234791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3C27C3-EF0E-80B0-535F-7F705C6BC6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03588" y="1447800"/>
            <a:ext cx="3935412" cy="71485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5A9AFC-DB60-3E78-C253-481BC404BC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4988" y="3017838"/>
            <a:ext cx="2506662" cy="55895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434458-C873-FB48-EB6C-89A587F24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AB879-D1A7-414D-A0BD-1CAD5F8F365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36A2AB-F4B3-6FFE-4B42-B75854CDC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F9387D-E450-E1BF-F669-47FE8DFE19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2281-84CA-46D1-911F-0646B5DB23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58544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6C3FD-2676-8389-7147-828A4F7332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988" y="669925"/>
            <a:ext cx="2506662" cy="2347913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698D7BA-222C-29EB-FB32-F6411E8B279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303588" y="1447800"/>
            <a:ext cx="3935412" cy="714851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E5C4CA-7DBB-7FB3-5E29-8849340535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4988" y="3017838"/>
            <a:ext cx="2506662" cy="558958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F73E9D-E21C-6476-03DC-406413249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AB879-D1A7-414D-A0BD-1CAD5F8F365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E1DDF2-3162-2D42-1212-4BCC69397A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61662B-4298-EB6E-63CC-D79036C21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2281-84CA-46D1-911F-0646B5DB23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9779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90D130-1280-717C-FC4C-204E206A5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79A0629-3FCE-5AB0-BBFF-B5DEA58C8F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778A46-4269-590E-A570-688BF6F3E3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AB879-D1A7-414D-A0BD-1CAD5F8F365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181A68-4F0B-73E4-498A-0B74E003D6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FDA40C-18A3-704E-67D0-485C24BF30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2281-84CA-46D1-911F-0646B5DB23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38775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5FB50E-E946-16FA-1526-E00F98E167D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5562600" y="534988"/>
            <a:ext cx="1674813" cy="8524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B40A8D-BB9E-6E8F-7307-A8FF8E8AAF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34988" y="534988"/>
            <a:ext cx="4875212" cy="8524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09CC9A-C111-D2D8-4CC5-5C012B9FE1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AB879-D1A7-414D-A0BD-1CAD5F8F365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DC9ADA-1DC6-301F-688D-0D389A46C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9DD05A-7D80-B047-1C95-0DF29EBA3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572281-84CA-46D1-911F-0646B5DB23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8811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EA55FB-7C07-E44F-A34D-81767B09B906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A05CB-24A5-F241-9A39-4D989B709E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3128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80484A8-3D15-9C68-FB1C-E8A20E478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988" y="534988"/>
            <a:ext cx="6702425" cy="194468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426491-21D6-6BE3-5012-99E8052F15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4988" y="2678113"/>
            <a:ext cx="6702425" cy="63817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9B4890-2157-956F-4CBE-23002D1FFD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34988" y="9323388"/>
            <a:ext cx="1747837" cy="53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FAB879-D1A7-414D-A0BD-1CAD5F8F3651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B11AD5-2CE3-763E-78CC-E4F08ADE28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574925" y="9323388"/>
            <a:ext cx="2622550" cy="53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6C08D5-603B-5AC4-1491-7D35E8C611C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489575" y="9323388"/>
            <a:ext cx="1747838" cy="5349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572281-84CA-46D1-911F-0646B5DB23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933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1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9.jpg"/><Relationship Id="rId4" Type="http://schemas.openxmlformats.org/officeDocument/2006/relationships/image" Target="../media/image2.png"/><Relationship Id="rId9" Type="http://schemas.openxmlformats.org/officeDocument/2006/relationships/image" Target="../media/image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B58532-4852-FEE9-D21F-9FE7D24EC8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hape, rectangle&#10;&#10;Description automatically generated">
            <a:extLst>
              <a:ext uri="{FF2B5EF4-FFF2-40B4-BE49-F238E27FC236}">
                <a16:creationId xmlns:a16="http://schemas.microsoft.com/office/drawing/2014/main" id="{EFEDE727-EC95-DBBB-6552-86996E7575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772400" cy="10058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BAE6E51-E89C-1114-9CF1-9E83359D4EC7}"/>
              </a:ext>
            </a:extLst>
          </p:cNvPr>
          <p:cNvSpPr txBox="1"/>
          <p:nvPr/>
        </p:nvSpPr>
        <p:spPr>
          <a:xfrm>
            <a:off x="207174" y="348602"/>
            <a:ext cx="624099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Wk. 2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B56EDC76-55B0-ECDC-9969-EA4AF666F5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034" y="9487372"/>
            <a:ext cx="284518" cy="27228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C07F1C80-BF2D-E178-AFBB-4E9888684621}"/>
              </a:ext>
            </a:extLst>
          </p:cNvPr>
          <p:cNvSpPr txBox="1"/>
          <p:nvPr/>
        </p:nvSpPr>
        <p:spPr>
          <a:xfrm>
            <a:off x="3910716" y="9514047"/>
            <a:ext cx="3779494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050" dirty="0">
                <a:latin typeface="Century Gothic" panose="020B0502020202020204" pitchFamily="34" charset="0"/>
              </a:rPr>
              <a:t>Associate Director, Corey Thacker | 704.384.4644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A732464-8F54-627D-DDF1-3FF1D2A8AF08}"/>
              </a:ext>
            </a:extLst>
          </p:cNvPr>
          <p:cNvSpPr/>
          <p:nvPr/>
        </p:nvSpPr>
        <p:spPr>
          <a:xfrm>
            <a:off x="2652718" y="3408541"/>
            <a:ext cx="363550" cy="19907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A23F8EB0-5DA3-AF35-5204-21275FA08151}"/>
              </a:ext>
            </a:extLst>
          </p:cNvPr>
          <p:cNvSpPr/>
          <p:nvPr/>
        </p:nvSpPr>
        <p:spPr>
          <a:xfrm>
            <a:off x="581483" y="867831"/>
            <a:ext cx="2230930" cy="469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8965C275-B0C8-A20F-71D7-46CEC037B3C5}"/>
              </a:ext>
            </a:extLst>
          </p:cNvPr>
          <p:cNvSpPr/>
          <p:nvPr/>
        </p:nvSpPr>
        <p:spPr>
          <a:xfrm>
            <a:off x="2365619" y="6163325"/>
            <a:ext cx="582348" cy="28349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2005E89-F101-9BB7-25CC-F8C38112DB81}"/>
              </a:ext>
            </a:extLst>
          </p:cNvPr>
          <p:cNvSpPr txBox="1"/>
          <p:nvPr/>
        </p:nvSpPr>
        <p:spPr>
          <a:xfrm>
            <a:off x="649591" y="9514047"/>
            <a:ext cx="2992942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050" dirty="0">
                <a:latin typeface="Century Gothic" panose="020B0502020202020204" pitchFamily="34" charset="0"/>
              </a:rPr>
              <a:t>Executive Chef, Chris Peeler | 704.384.8940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FDA0A01-3FE5-2C32-3AEE-E87439B002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6267" y="9495677"/>
            <a:ext cx="284518" cy="27228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2BDE528-9A1E-D4BD-9EA5-96F3E091E8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52178" y="8946802"/>
            <a:ext cx="1920469" cy="16840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9507680-055B-8B45-456D-2EE8214802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1957" y="6127799"/>
            <a:ext cx="1881718" cy="16840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6E2BC37-BE43-1661-431E-E879A6FAA917}"/>
              </a:ext>
            </a:extLst>
          </p:cNvPr>
          <p:cNvSpPr/>
          <p:nvPr/>
        </p:nvSpPr>
        <p:spPr>
          <a:xfrm rot="5400000">
            <a:off x="3608366" y="5673598"/>
            <a:ext cx="249844" cy="9953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4595A6D-A6DF-9926-4050-C9406AA88553}"/>
              </a:ext>
            </a:extLst>
          </p:cNvPr>
          <p:cNvSpPr/>
          <p:nvPr/>
        </p:nvSpPr>
        <p:spPr>
          <a:xfrm rot="5400000">
            <a:off x="1366021" y="5649482"/>
            <a:ext cx="249844" cy="10311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FCC74D5C-96AB-D380-13F6-1ADDBDD00892}"/>
              </a:ext>
            </a:extLst>
          </p:cNvPr>
          <p:cNvSpPr txBox="1"/>
          <p:nvPr/>
        </p:nvSpPr>
        <p:spPr>
          <a:xfrm>
            <a:off x="980390" y="5963531"/>
            <a:ext cx="97059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>
                <a:latin typeface="Tuffy" panose="020B0803060100000000" pitchFamily="34" charset="0"/>
              </a:rPr>
              <a:t>ENTRÉE</a:t>
            </a:r>
            <a:r>
              <a:rPr lang="en-US" sz="2100" b="1" dirty="0">
                <a:latin typeface="Tuffy" panose="020B0803060100000000" pitchFamily="34" charset="0"/>
              </a:rPr>
              <a:t> </a:t>
            </a:r>
            <a:endParaRPr lang="en-US" sz="2100" b="1" dirty="0">
              <a:ln>
                <a:noFill/>
              </a:ln>
              <a:solidFill>
                <a:schemeClr val="tx1"/>
              </a:solidFill>
              <a:latin typeface="Tuffy" panose="020B0803060100000000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0E9D626-55C8-933A-9476-E3AFE45F3D33}"/>
              </a:ext>
            </a:extLst>
          </p:cNvPr>
          <p:cNvSpPr txBox="1"/>
          <p:nvPr/>
        </p:nvSpPr>
        <p:spPr>
          <a:xfrm>
            <a:off x="3428411" y="5955576"/>
            <a:ext cx="71514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>
                <a:latin typeface="Tuffy" panose="020B0803060100000000" pitchFamily="34" charset="0"/>
              </a:rPr>
              <a:t>SIDES</a:t>
            </a:r>
            <a:r>
              <a:rPr lang="en-US" sz="2100" b="1" dirty="0">
                <a:latin typeface="Tuffy" panose="020B0803060100000000" pitchFamily="34" charset="0"/>
              </a:rPr>
              <a:t> </a:t>
            </a:r>
            <a:endParaRPr lang="en-US" sz="2100" b="1" dirty="0">
              <a:ln>
                <a:noFill/>
              </a:ln>
              <a:solidFill>
                <a:schemeClr val="tx1"/>
              </a:solidFill>
              <a:latin typeface="Tuffy" panose="020B0803060100000000" pitchFamily="34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FDAB694-6DD1-1F68-911D-684F4998CE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66" y="39027"/>
            <a:ext cx="7641244" cy="2015958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0A0E6CD9-D27D-0E83-8623-065B24A37008}"/>
              </a:ext>
            </a:extLst>
          </p:cNvPr>
          <p:cNvSpPr/>
          <p:nvPr/>
        </p:nvSpPr>
        <p:spPr>
          <a:xfrm>
            <a:off x="92092" y="2129378"/>
            <a:ext cx="115082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B46BA03-9911-EC10-78D3-E4271ACF5792}"/>
              </a:ext>
            </a:extLst>
          </p:cNvPr>
          <p:cNvSpPr/>
          <p:nvPr/>
        </p:nvSpPr>
        <p:spPr>
          <a:xfrm>
            <a:off x="7507858" y="2129378"/>
            <a:ext cx="17245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A74F4EA2-80D4-6ED8-9CC3-9D0942D553B2}"/>
              </a:ext>
            </a:extLst>
          </p:cNvPr>
          <p:cNvCxnSpPr>
            <a:cxnSpLocks/>
          </p:cNvCxnSpPr>
          <p:nvPr/>
        </p:nvCxnSpPr>
        <p:spPr>
          <a:xfrm>
            <a:off x="149633" y="2175910"/>
            <a:ext cx="190662" cy="0"/>
          </a:xfrm>
          <a:prstGeom prst="line">
            <a:avLst/>
          </a:prstGeom>
          <a:ln w="28575">
            <a:solidFill>
              <a:srgbClr val="0E0E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AFDDB8DE-7B4F-66FB-FA3E-203A9C1762C2}"/>
              </a:ext>
            </a:extLst>
          </p:cNvPr>
          <p:cNvCxnSpPr>
            <a:cxnSpLocks/>
          </p:cNvCxnSpPr>
          <p:nvPr/>
        </p:nvCxnSpPr>
        <p:spPr>
          <a:xfrm>
            <a:off x="1876614" y="2175097"/>
            <a:ext cx="5726575" cy="11316"/>
          </a:xfrm>
          <a:prstGeom prst="line">
            <a:avLst/>
          </a:prstGeom>
          <a:ln w="28575">
            <a:solidFill>
              <a:srgbClr val="0E0E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29496332-525A-B357-EAC0-8D7214104A27}"/>
              </a:ext>
            </a:extLst>
          </p:cNvPr>
          <p:cNvSpPr/>
          <p:nvPr/>
        </p:nvSpPr>
        <p:spPr>
          <a:xfrm>
            <a:off x="92093" y="2054985"/>
            <a:ext cx="190662" cy="735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C657AD94-3619-15AA-1E59-DD12720F04F6}"/>
              </a:ext>
            </a:extLst>
          </p:cNvPr>
          <p:cNvSpPr/>
          <p:nvPr/>
        </p:nvSpPr>
        <p:spPr>
          <a:xfrm>
            <a:off x="7454474" y="2054985"/>
            <a:ext cx="235736" cy="735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86023C6-8285-F8BF-CD6C-963EFEB9A562}"/>
              </a:ext>
            </a:extLst>
          </p:cNvPr>
          <p:cNvSpPr txBox="1"/>
          <p:nvPr/>
        </p:nvSpPr>
        <p:spPr>
          <a:xfrm>
            <a:off x="2946006" y="2994034"/>
            <a:ext cx="1990727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2100" b="1" dirty="0">
                <a:ln>
                  <a:noFill/>
                </a:ln>
                <a:solidFill>
                  <a:schemeClr val="tx1"/>
                </a:solidFill>
                <a:latin typeface="Tuffy" panose="020B0803060100000000" pitchFamily="34" charset="0"/>
              </a:rPr>
              <a:t>BASIL &amp; THYME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3CE7E000-E7E4-FE5F-57EA-3A553C24D0B4}"/>
              </a:ext>
            </a:extLst>
          </p:cNvPr>
          <p:cNvSpPr txBox="1"/>
          <p:nvPr/>
        </p:nvSpPr>
        <p:spPr>
          <a:xfrm>
            <a:off x="6402884" y="258658"/>
            <a:ext cx="116234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09/28 to 10/02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ED353580-CC0D-6BC9-1852-AECA88BB2A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3526572"/>
              </p:ext>
            </p:extLst>
          </p:nvPr>
        </p:nvGraphicFramePr>
        <p:xfrm>
          <a:off x="5334886" y="6371074"/>
          <a:ext cx="2268303" cy="14413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1601">
                  <a:extLst>
                    <a:ext uri="{9D8B030D-6E8A-4147-A177-3AD203B41FA5}">
                      <a16:colId xmlns:a16="http://schemas.microsoft.com/office/drawing/2014/main" val="2695169881"/>
                    </a:ext>
                  </a:extLst>
                </a:gridCol>
                <a:gridCol w="1196702">
                  <a:extLst>
                    <a:ext uri="{9D8B030D-6E8A-4147-A177-3AD203B41FA5}">
                      <a16:colId xmlns:a16="http://schemas.microsoft.com/office/drawing/2014/main" val="1774547428"/>
                    </a:ext>
                  </a:extLst>
                </a:gridCol>
              </a:tblGrid>
              <a:tr h="480461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weekly soup</a:t>
                      </a:r>
                    </a:p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tomato basil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u="none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monday</a:t>
                      </a:r>
                    </a:p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broc. cheddar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3294551"/>
                  </a:ext>
                </a:extLst>
              </a:tr>
              <a:tr h="480461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err="1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tuesday</a:t>
                      </a:r>
                      <a:endParaRPr lang="en-US" sz="1000" b="1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potato soup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wednesday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zuppa </a:t>
                      </a:r>
                      <a:r>
                        <a:rPr lang="en-US" sz="1000" b="0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toscano</a:t>
                      </a:r>
                      <a:endParaRPr lang="en-US" sz="1000" b="0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0168634"/>
                  </a:ext>
                </a:extLst>
              </a:tr>
              <a:tr h="480461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thursday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white </a:t>
                      </a:r>
                      <a:r>
                        <a:rPr lang="en-US" sz="1000" b="0" dirty="0" err="1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chix</a:t>
                      </a:r>
                      <a:r>
                        <a:rPr lang="en-US" sz="10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 chili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friday: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lemon orzo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5406260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79773BDF-0240-1BFE-6515-9C7C87A019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8071945"/>
              </p:ext>
            </p:extLst>
          </p:nvPr>
        </p:nvGraphicFramePr>
        <p:xfrm>
          <a:off x="385314" y="3216374"/>
          <a:ext cx="2105792" cy="27979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52896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  <a:gridCol w="1052896">
                  <a:extLst>
                    <a:ext uri="{9D8B030D-6E8A-4147-A177-3AD203B41FA5}">
                      <a16:colId xmlns:a16="http://schemas.microsoft.com/office/drawing/2014/main" val="428787214"/>
                    </a:ext>
                  </a:extLst>
                </a:gridCol>
              </a:tblGrid>
              <a:tr h="483107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weekly special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mediterranean chicken shawarma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4336427"/>
                  </a:ext>
                </a:extLst>
              </a:tr>
              <a:tr h="358300">
                <a:tc gridSpan="2"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monday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mac &amp; cheese bites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  <a:tr h="358300">
                <a:tc gridSpan="2"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tuesday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jalapeno poppers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7404912"/>
                  </a:ext>
                </a:extLst>
              </a:tr>
              <a:tr h="358300">
                <a:tc gridSpan="2"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wednesday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crab </a:t>
                      </a:r>
                      <a:r>
                        <a:rPr lang="en-US" sz="1000" b="0" dirty="0" err="1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rangoon</a:t>
                      </a:r>
                      <a:endParaRPr lang="en-US" sz="1000" b="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9485638"/>
                  </a:ext>
                </a:extLst>
              </a:tr>
              <a:tr h="472409">
                <a:tc gridSpan="2"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thursday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pretzel bites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0273454"/>
                  </a:ext>
                </a:extLst>
              </a:tr>
              <a:tr h="633915">
                <a:tc gridSpan="2"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friday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fried pickles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394873"/>
                  </a:ext>
                </a:extLst>
              </a:tr>
            </a:tbl>
          </a:graphicData>
        </a:graphic>
      </p:graphicFrame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92BA9A7-CC17-225C-9821-5411B119EFE6}"/>
              </a:ext>
            </a:extLst>
          </p:cNvPr>
          <p:cNvCxnSpPr/>
          <p:nvPr/>
        </p:nvCxnSpPr>
        <p:spPr>
          <a:xfrm>
            <a:off x="515417" y="3705672"/>
            <a:ext cx="1850202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DFE2DF30-7455-F5C6-FCE0-0F504C8D108B}"/>
              </a:ext>
            </a:extLst>
          </p:cNvPr>
          <p:cNvSpPr txBox="1"/>
          <p:nvPr/>
        </p:nvSpPr>
        <p:spPr>
          <a:xfrm>
            <a:off x="325882" y="2000260"/>
            <a:ext cx="223093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Tuffy" panose="020B0803060100000000" pitchFamily="34" charset="0"/>
              </a:rPr>
              <a:t>BREAKFAST SPECIALS</a:t>
            </a:r>
            <a:endParaRPr lang="en-US" b="1" dirty="0">
              <a:ln>
                <a:noFill/>
              </a:ln>
              <a:solidFill>
                <a:schemeClr val="tx1"/>
              </a:solidFill>
              <a:latin typeface="Tuffy" panose="020B0803060100000000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AB6990-E832-D4A2-2C1E-D4E2BF6FC54B}"/>
              </a:ext>
            </a:extLst>
          </p:cNvPr>
          <p:cNvSpPr txBox="1"/>
          <p:nvPr/>
        </p:nvSpPr>
        <p:spPr>
          <a:xfrm>
            <a:off x="112976" y="224678"/>
            <a:ext cx="718297" cy="25600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Wk. 5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77465E91-2996-C2E1-2F79-67B085AB87B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40979375"/>
              </p:ext>
            </p:extLst>
          </p:nvPr>
        </p:nvGraphicFramePr>
        <p:xfrm>
          <a:off x="5327637" y="8340129"/>
          <a:ext cx="2275552" cy="624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75552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487333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SALAD BAR THEME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00" b="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err="1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socal</a:t>
                      </a:r>
                      <a:endParaRPr lang="en-US" sz="1600" b="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679317"/>
                  </a:ext>
                </a:extLst>
              </a:tr>
            </a:tbl>
          </a:graphicData>
        </a:graphic>
      </p:graphicFrame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D64E1CB5-69E0-F4BC-7C1B-EC8A5AB8A0B5}"/>
              </a:ext>
            </a:extLst>
          </p:cNvPr>
          <p:cNvCxnSpPr/>
          <p:nvPr/>
        </p:nvCxnSpPr>
        <p:spPr>
          <a:xfrm>
            <a:off x="5573324" y="8204578"/>
            <a:ext cx="1850202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FBA32D4A-8969-67D9-8C54-10986EF066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6235236"/>
              </p:ext>
            </p:extLst>
          </p:nvPr>
        </p:nvGraphicFramePr>
        <p:xfrm>
          <a:off x="5512516" y="3270022"/>
          <a:ext cx="2018866" cy="1493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18866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426720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SANDWICH OF THE WEEK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Lemon Rosemary Turkey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turkey, </a:t>
                      </a:r>
                      <a:r>
                        <a:rPr kumimoji="0" lang="en-US" sz="8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swiss</a:t>
                      </a:r>
                      <a:r>
                        <a:rPr kumimoji="0" 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, lettuce, tomato, lemon rosemary mayo, focaccia</a:t>
                      </a:r>
                      <a:endParaRPr lang="en-US" sz="1200" b="1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679317"/>
                  </a:ext>
                </a:extLst>
              </a:tr>
            </a:tbl>
          </a:graphicData>
        </a:graphic>
      </p:graphicFrame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040237D8-97AC-2BA8-064A-2EC5A452FC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5758264"/>
              </p:ext>
            </p:extLst>
          </p:nvPr>
        </p:nvGraphicFramePr>
        <p:xfrm>
          <a:off x="2926405" y="3344653"/>
          <a:ext cx="2154309" cy="731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54309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205110">
                <a:tc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pizza | </a:t>
                      </a:r>
                      <a:r>
                        <a:rPr lang="en-US" sz="10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farm truck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1045300"/>
                  </a:ext>
                </a:extLst>
              </a:tr>
              <a:tr h="205110">
                <a:tc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entrée | </a:t>
                      </a:r>
                      <a:r>
                        <a:rPr lang="en-US" sz="10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chicken parm </a:t>
                      </a:r>
                      <a:r>
                        <a:rPr lang="en-US" sz="1000" b="0" dirty="0" err="1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piadini</a:t>
                      </a:r>
                      <a:endParaRPr lang="en-US" sz="1000" b="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  <a:tr h="205110">
                <a:tc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bread | </a:t>
                      </a:r>
                      <a:r>
                        <a:rPr lang="en-US" sz="10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garlic bread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7404912"/>
                  </a:ext>
                </a:extLst>
              </a:tr>
            </a:tbl>
          </a:graphicData>
        </a:graphic>
      </p:graphicFrame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57C6CBD2-3F59-7289-02B1-38D5D0721A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0964731"/>
              </p:ext>
            </p:extLst>
          </p:nvPr>
        </p:nvGraphicFramePr>
        <p:xfrm>
          <a:off x="379277" y="6250698"/>
          <a:ext cx="1196712" cy="26180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96712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519211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monday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honest bowl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  <a:tr h="519211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tuesday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verde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7404912"/>
                  </a:ext>
                </a:extLst>
              </a:tr>
              <a:tr h="519211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err="1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wednesday</a:t>
                      </a:r>
                      <a:endParaRPr lang="en-US" sz="1000" b="1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happy hen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9485638"/>
                  </a:ext>
                </a:extLst>
              </a:tr>
              <a:tr h="664217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thursday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cheese </a:t>
                      </a:r>
                      <a:r>
                        <a:rPr lang="en-US" sz="1000" b="0" dirty="0" err="1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louise</a:t>
                      </a:r>
                      <a:endParaRPr lang="en-US" sz="1000" b="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0273454"/>
                  </a:ext>
                </a:extLst>
              </a:tr>
              <a:tr h="387916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friday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tavola </a:t>
                      </a:r>
                      <a:r>
                        <a:rPr lang="en-US" sz="1000" b="0" dirty="0" err="1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italiana</a:t>
                      </a:r>
                      <a:endParaRPr lang="en-US" sz="900" b="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394873"/>
                  </a:ext>
                </a:extLst>
              </a:tr>
            </a:tbl>
          </a:graphicData>
        </a:graphic>
      </p:graphicFrame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C8B96022-6AE1-A2E4-36A2-215A70935E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56365329"/>
              </p:ext>
            </p:extLst>
          </p:nvPr>
        </p:nvGraphicFramePr>
        <p:xfrm>
          <a:off x="1478071" y="6259745"/>
          <a:ext cx="1493609" cy="27102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93609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552181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chimichurri steak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mediterranean </a:t>
                      </a:r>
                      <a:r>
                        <a:rPr lang="en-US" sz="1000" b="0" dirty="0" err="1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chix</a:t>
                      </a:r>
                      <a:endParaRPr lang="en-US" sz="1000" b="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  <a:tr h="535178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pork carnitas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chicken tinga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7404912"/>
                  </a:ext>
                </a:extLst>
              </a:tr>
              <a:tr h="473584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fried chicken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rotisserie chicken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9485638"/>
                  </a:ext>
                </a:extLst>
              </a:tr>
              <a:tr h="646379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buffalo chicken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pulled pork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0273454"/>
                  </a:ext>
                </a:extLst>
              </a:tr>
              <a:tr h="473584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beef lasagna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chicken marsala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0" dirty="0">
                        <a:ln>
                          <a:noFill/>
                        </a:ln>
                        <a:highlight>
                          <a:srgbClr val="FFFF00"/>
                        </a:highlight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394873"/>
                  </a:ext>
                </a:extLst>
              </a:tr>
            </a:tbl>
          </a:graphicData>
        </a:graphic>
      </p:graphicFrame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860D9E92-3C4B-1490-ACFA-8F4502E85B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7637359"/>
              </p:ext>
            </p:extLst>
          </p:nvPr>
        </p:nvGraphicFramePr>
        <p:xfrm>
          <a:off x="2789230" y="6371074"/>
          <a:ext cx="2268303" cy="279722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68303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509769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basmati rice | farro risotto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black beans | garlic broccoli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baklava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  <a:tr h="504380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cilantro lime rice | </a:t>
                      </a:r>
                      <a:r>
                        <a:rPr lang="en-US" sz="900" b="0" dirty="0" err="1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spanish</a:t>
                      </a: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 rice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zucchini &amp; onion | fire roasted corn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queso | maple churro cookies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7404912"/>
                  </a:ext>
                </a:extLst>
              </a:tr>
              <a:tr h="474835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mash potato| hashbrown casserole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collard greens | corn pudding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fried cheesecake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9485638"/>
                  </a:ext>
                </a:extLst>
              </a:tr>
              <a:tr h="604336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sauce: </a:t>
                      </a: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smoked gouda | pimento 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veg:</a:t>
                      </a: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 brussels sprouts | broccoli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mushrooms | peppers &amp; onion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pumpkin spice cookies</a:t>
                      </a:r>
                      <a:endParaRPr lang="en-US" sz="900" b="1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0273454"/>
                  </a:ext>
                </a:extLst>
              </a:tr>
              <a:tr h="604336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lemon orzo | Italian pea &amp; mushroom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giardiniera veg | asparagus tips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crème </a:t>
                      </a:r>
                      <a:r>
                        <a:rPr lang="en-US" sz="900" b="0" dirty="0" err="1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brulee</a:t>
                      </a: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 bites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394873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F6736C09-A2A8-711A-D75F-A7FD78CF1C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1024346"/>
              </p:ext>
            </p:extLst>
          </p:nvPr>
        </p:nvGraphicFramePr>
        <p:xfrm>
          <a:off x="244964" y="2369451"/>
          <a:ext cx="7262894" cy="5336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31447">
                  <a:extLst>
                    <a:ext uri="{9D8B030D-6E8A-4147-A177-3AD203B41FA5}">
                      <a16:colId xmlns:a16="http://schemas.microsoft.com/office/drawing/2014/main" val="524381293"/>
                    </a:ext>
                  </a:extLst>
                </a:gridCol>
                <a:gridCol w="3631447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533680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uffy" panose="020B0803060100000000"/>
                          <a:ea typeface="+mn-ea"/>
                          <a:cs typeface="+mn-cs"/>
                        </a:rPr>
                        <a:t>KITCHEN CRAFTED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uffy" panose="020B0803060100000000"/>
                          <a:ea typeface="+mn-ea"/>
                          <a:cs typeface="+mn-cs"/>
                        </a:rPr>
                        <a:t>country ham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ln>
                            <a:noFill/>
                          </a:ln>
                          <a:latin typeface="Tuffy" panose="020B0803060100000000"/>
                        </a:rPr>
                        <a:t>EMBERS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>
                          <a:ln>
                            <a:noFill/>
                          </a:ln>
                          <a:latin typeface="Tuffy" panose="020B0803060100000000"/>
                        </a:rPr>
                        <a:t>chicken &amp; waffles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679317"/>
                  </a:ext>
                </a:extLst>
              </a:tr>
            </a:tbl>
          </a:graphicData>
        </a:graphic>
      </p:graphicFrame>
      <p:pic>
        <p:nvPicPr>
          <p:cNvPr id="18" name="Picture 17">
            <a:extLst>
              <a:ext uri="{FF2B5EF4-FFF2-40B4-BE49-F238E27FC236}">
                <a16:creationId xmlns:a16="http://schemas.microsoft.com/office/drawing/2014/main" id="{9DEE8534-9264-44B7-329A-53951DE9DB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74815" y="3242023"/>
            <a:ext cx="101605" cy="267348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28EE51F7-80D1-4608-6512-14A862CD7715}"/>
              </a:ext>
            </a:extLst>
          </p:cNvPr>
          <p:cNvSpPr txBox="1"/>
          <p:nvPr/>
        </p:nvSpPr>
        <p:spPr>
          <a:xfrm>
            <a:off x="2922908" y="4349847"/>
            <a:ext cx="1990727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>
                <a:ln>
                  <a:noFill/>
                </a:ln>
                <a:solidFill>
                  <a:schemeClr val="tx1"/>
                </a:solidFill>
                <a:latin typeface="Tuffy" panose="020B0803060100000000" pitchFamily="34" charset="0"/>
              </a:rPr>
              <a:t>GRAB + GO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3189AAE7-570F-D03A-123F-FEC85D94442C}"/>
              </a:ext>
            </a:extLst>
          </p:cNvPr>
          <p:cNvCxnSpPr>
            <a:cxnSpLocks/>
          </p:cNvCxnSpPr>
          <p:nvPr/>
        </p:nvCxnSpPr>
        <p:spPr>
          <a:xfrm>
            <a:off x="3016268" y="4312066"/>
            <a:ext cx="1850202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ADE69B09-05D3-A039-C1BD-8E5BBC5AEE97}"/>
              </a:ext>
            </a:extLst>
          </p:cNvPr>
          <p:cNvCxnSpPr/>
          <p:nvPr/>
        </p:nvCxnSpPr>
        <p:spPr>
          <a:xfrm>
            <a:off x="5599373" y="5105735"/>
            <a:ext cx="1850202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BAFD1044-1DF5-CE27-66FF-A3C84750446F}"/>
              </a:ext>
            </a:extLst>
          </p:cNvPr>
          <p:cNvSpPr txBox="1"/>
          <p:nvPr/>
        </p:nvSpPr>
        <p:spPr>
          <a:xfrm>
            <a:off x="5516595" y="5181284"/>
            <a:ext cx="2010487" cy="7232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latin typeface="Century Gothic" panose="020B0502020202020204" pitchFamily="34" charset="0"/>
              </a:rPr>
              <a:t>KETTLE CHIP OF THE WEEK</a:t>
            </a:r>
          </a:p>
          <a:p>
            <a:pPr algn="ctr"/>
            <a:endParaRPr lang="en-US" sz="500" dirty="0"/>
          </a:p>
          <a:p>
            <a:pPr algn="ctr"/>
            <a:r>
              <a:rPr lang="en-US" sz="1200" dirty="0"/>
              <a:t>dill pickle</a:t>
            </a:r>
          </a:p>
          <a:p>
            <a:pPr algn="ctr"/>
            <a:r>
              <a:rPr lang="en-US" sz="1200" dirty="0"/>
              <a:t>ranch</a:t>
            </a:r>
          </a:p>
        </p:txBody>
      </p: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7C11E9F2-659A-DAAA-4CD6-2114BAC1B1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8666233"/>
              </p:ext>
            </p:extLst>
          </p:nvPr>
        </p:nvGraphicFramePr>
        <p:xfrm>
          <a:off x="2863079" y="4817908"/>
          <a:ext cx="2176388" cy="1143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76388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power bowl| </a:t>
                      </a: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chicken </a:t>
                      </a:r>
                      <a:r>
                        <a:rPr lang="en-US" sz="900" b="0" dirty="0" err="1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caesar</a:t>
                      </a: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 salad</a:t>
                      </a:r>
                      <a:endParaRPr lang="en-US" sz="900" b="0" dirty="0">
                        <a:ln>
                          <a:noFill/>
                        </a:ln>
                        <a:highlight>
                          <a:srgbClr val="FFFF00"/>
                        </a:highlight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10453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protein bites|</a:t>
                      </a: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 tuna salad</a:t>
                      </a:r>
                      <a:endParaRPr lang="en-US" sz="900" b="1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fresh fruit | </a:t>
                      </a: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strawberries</a:t>
                      </a:r>
                      <a:endParaRPr lang="en-US" sz="900" b="1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66833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dessert | </a:t>
                      </a: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assorted donuts</a:t>
                      </a:r>
                      <a:endParaRPr lang="en-US" sz="900" b="1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74049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snack | </a:t>
                      </a: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lemon luau parfait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2074742"/>
                  </a:ext>
                </a:extLst>
              </a:tr>
            </a:tbl>
          </a:graphicData>
        </a:graphic>
      </p:graphicFrame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40131CA8-4B27-970A-E7BC-AD08A83761A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7745264"/>
              </p:ext>
            </p:extLst>
          </p:nvPr>
        </p:nvGraphicFramePr>
        <p:xfrm>
          <a:off x="-4960148" y="729583"/>
          <a:ext cx="2105792" cy="27979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52896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  <a:gridCol w="1052896">
                  <a:extLst>
                    <a:ext uri="{9D8B030D-6E8A-4147-A177-3AD203B41FA5}">
                      <a16:colId xmlns:a16="http://schemas.microsoft.com/office/drawing/2014/main" val="428787214"/>
                    </a:ext>
                  </a:extLst>
                </a:gridCol>
              </a:tblGrid>
              <a:tr h="483107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weekly special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mediterranean chicken shawarma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4336427"/>
                  </a:ext>
                </a:extLst>
              </a:tr>
              <a:tr h="358300">
                <a:tc gridSpan="2"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monday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onion rings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  <a:tr h="358300">
                <a:tc gridSpan="2"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tuesday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baja fish taco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7404912"/>
                  </a:ext>
                </a:extLst>
              </a:tr>
              <a:tr h="358300">
                <a:tc gridSpan="2"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wednesday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crab </a:t>
                      </a:r>
                      <a:r>
                        <a:rPr lang="en-US" sz="1000" b="0" dirty="0" err="1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rangoon</a:t>
                      </a:r>
                      <a:endParaRPr lang="en-US" sz="1000" b="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9485638"/>
                  </a:ext>
                </a:extLst>
              </a:tr>
              <a:tr h="472409">
                <a:tc gridSpan="2"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thursday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 err="1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nashville</a:t>
                      </a:r>
                      <a:r>
                        <a:rPr lang="en-US" sz="10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 hot chicken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0273454"/>
                  </a:ext>
                </a:extLst>
              </a:tr>
              <a:tr h="633915">
                <a:tc gridSpan="2"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friday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grown up grilled cheese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394873"/>
                  </a:ext>
                </a:extLst>
              </a:tr>
            </a:tbl>
          </a:graphicData>
        </a:graphic>
      </p:graphicFrame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87F8C598-7715-34EA-69E5-ECE230416F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2182322"/>
              </p:ext>
            </p:extLst>
          </p:nvPr>
        </p:nvGraphicFramePr>
        <p:xfrm>
          <a:off x="-4995446" y="3778347"/>
          <a:ext cx="2176388" cy="1143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76388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power bowl| </a:t>
                      </a:r>
                      <a:r>
                        <a:rPr lang="en-US" sz="900" b="1" dirty="0" err="1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a</a:t>
                      </a:r>
                      <a:r>
                        <a:rPr lang="en-US" sz="900" b="0" dirty="0" err="1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sian</a:t>
                      </a: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 shrimp + noodle</a:t>
                      </a:r>
                      <a:endParaRPr lang="en-US" sz="900" b="0" dirty="0">
                        <a:ln>
                          <a:noFill/>
                        </a:ln>
                        <a:highlight>
                          <a:srgbClr val="FFFF00"/>
                        </a:highlight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10453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protein bites|</a:t>
                      </a: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 tuna salad</a:t>
                      </a:r>
                      <a:endParaRPr lang="en-US" sz="900" b="1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fresh fruit | </a:t>
                      </a: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strawberries</a:t>
                      </a:r>
                      <a:endParaRPr lang="en-US" sz="900" b="1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66833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dessert | </a:t>
                      </a: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strawberry shortcake</a:t>
                      </a:r>
                      <a:endParaRPr lang="en-US" sz="900" b="1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74049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snack | </a:t>
                      </a: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lemon luau parfait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2074742"/>
                  </a:ext>
                </a:extLst>
              </a:tr>
            </a:tbl>
          </a:graphicData>
        </a:graphic>
      </p:graphicFrame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4DC61B5B-B4FE-306C-4A46-196D8B680A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4477067"/>
              </p:ext>
            </p:extLst>
          </p:nvPr>
        </p:nvGraphicFramePr>
        <p:xfrm>
          <a:off x="-4995446" y="5135923"/>
          <a:ext cx="1493609" cy="27102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93609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552181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chimichurri steak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mediterranean </a:t>
                      </a:r>
                      <a:r>
                        <a:rPr lang="en-US" sz="1000" b="0" dirty="0" err="1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chix</a:t>
                      </a:r>
                      <a:endParaRPr lang="en-US" sz="1000" b="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  <a:tr h="535178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baja fish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chicken tinga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7404912"/>
                  </a:ext>
                </a:extLst>
              </a:tr>
              <a:tr h="473584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fried chicken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rotisserie chicken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9485638"/>
                  </a:ext>
                </a:extLst>
              </a:tr>
              <a:tr h="646379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buffalo chicken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pulled pork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0273454"/>
                  </a:ext>
                </a:extLst>
              </a:tr>
              <a:tr h="473584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beef lasagna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chicken marsala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0" dirty="0">
                        <a:ln>
                          <a:noFill/>
                        </a:ln>
                        <a:highlight>
                          <a:srgbClr val="FFFF00"/>
                        </a:highlight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394873"/>
                  </a:ext>
                </a:extLst>
              </a:tr>
            </a:tbl>
          </a:graphicData>
        </a:graphic>
      </p:graphicFrame>
      <p:graphicFrame>
        <p:nvGraphicFramePr>
          <p:cNvPr id="40" name="Table 39">
            <a:extLst>
              <a:ext uri="{FF2B5EF4-FFF2-40B4-BE49-F238E27FC236}">
                <a16:creationId xmlns:a16="http://schemas.microsoft.com/office/drawing/2014/main" id="{B7ABD43A-9E67-272F-BD63-2F565313E1B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4886515"/>
              </p:ext>
            </p:extLst>
          </p:nvPr>
        </p:nvGraphicFramePr>
        <p:xfrm>
          <a:off x="-3004156" y="5110151"/>
          <a:ext cx="2268303" cy="279722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68303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509769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basmati rice | farro risotto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black beans | garlic broccoli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baklava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  <a:tr h="504380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cilantro lime rice | </a:t>
                      </a:r>
                      <a:r>
                        <a:rPr lang="en-US" sz="900" b="0" dirty="0" err="1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spanish</a:t>
                      </a: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 rice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zucchini &amp; onion | fire roasted corn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queso | </a:t>
                      </a:r>
                      <a:r>
                        <a:rPr lang="en-US" sz="900" b="0" dirty="0" err="1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tres</a:t>
                      </a: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 leches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7404912"/>
                  </a:ext>
                </a:extLst>
              </a:tr>
              <a:tr h="474835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mash potato| hashbrown casserole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collard greens | corn pudding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pecan pie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9485638"/>
                  </a:ext>
                </a:extLst>
              </a:tr>
              <a:tr h="604336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sauce: </a:t>
                      </a: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smoked gouda | pimento 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veg:</a:t>
                      </a: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 brussels sprouts | broccoli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mushrooms | peppers &amp; onion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mini s’mores pie</a:t>
                      </a:r>
                      <a:endParaRPr lang="en-US" sz="900" b="1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0273454"/>
                  </a:ext>
                </a:extLst>
              </a:tr>
              <a:tr h="604336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lemon orzo | Italian pea &amp; mushroom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giardiniera veg | asparagus tips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tiramisu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394873"/>
                  </a:ext>
                </a:extLst>
              </a:tr>
            </a:tbl>
          </a:graphicData>
        </a:graphic>
      </p:graphicFrame>
      <p:graphicFrame>
        <p:nvGraphicFramePr>
          <p:cNvPr id="45" name="Table 44">
            <a:extLst>
              <a:ext uri="{FF2B5EF4-FFF2-40B4-BE49-F238E27FC236}">
                <a16:creationId xmlns:a16="http://schemas.microsoft.com/office/drawing/2014/main" id="{6FA76891-8FD1-0E30-D8AB-9F0FD50177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9058947"/>
              </p:ext>
            </p:extLst>
          </p:nvPr>
        </p:nvGraphicFramePr>
        <p:xfrm>
          <a:off x="-2701439" y="2802504"/>
          <a:ext cx="2149448" cy="15095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5451">
                  <a:extLst>
                    <a:ext uri="{9D8B030D-6E8A-4147-A177-3AD203B41FA5}">
                      <a16:colId xmlns:a16="http://schemas.microsoft.com/office/drawing/2014/main" val="2695169881"/>
                    </a:ext>
                  </a:extLst>
                </a:gridCol>
                <a:gridCol w="1133997">
                  <a:extLst>
                    <a:ext uri="{9D8B030D-6E8A-4147-A177-3AD203B41FA5}">
                      <a16:colId xmlns:a16="http://schemas.microsoft.com/office/drawing/2014/main" val="1774547428"/>
                    </a:ext>
                  </a:extLst>
                </a:gridCol>
              </a:tblGrid>
              <a:tr h="480461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weekly soup</a:t>
                      </a:r>
                    </a:p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tomato basil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u="none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monday</a:t>
                      </a:r>
                    </a:p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broc. cheddar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3294551"/>
                  </a:ext>
                </a:extLst>
              </a:tr>
              <a:tr h="480461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err="1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tuesday</a:t>
                      </a:r>
                      <a:endParaRPr lang="en-US" sz="1000" b="1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potato soup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wednesday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corn chowder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0168634"/>
                  </a:ext>
                </a:extLst>
              </a:tr>
              <a:tr h="480461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thursday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white </a:t>
                      </a:r>
                      <a:r>
                        <a:rPr lang="en-US" sz="1000" b="0" dirty="0" err="1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chix</a:t>
                      </a:r>
                      <a:r>
                        <a:rPr lang="en-US" sz="10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 chili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friday: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lemon orzo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54062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9457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81687E-DC33-9120-B16A-B3D981F510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hape, rectangle&#10;&#10;Description automatically generated">
            <a:extLst>
              <a:ext uri="{FF2B5EF4-FFF2-40B4-BE49-F238E27FC236}">
                <a16:creationId xmlns:a16="http://schemas.microsoft.com/office/drawing/2014/main" id="{148A3D1F-6B52-3C1F-559B-9AA98672F2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772400" cy="10058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0D7D910-078F-85AF-D5F6-1B021B503562}"/>
              </a:ext>
            </a:extLst>
          </p:cNvPr>
          <p:cNvSpPr txBox="1"/>
          <p:nvPr/>
        </p:nvSpPr>
        <p:spPr>
          <a:xfrm>
            <a:off x="207174" y="348602"/>
            <a:ext cx="624099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Wk. 2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94FC1DA9-75BF-2F20-6AC2-81A98CD8B9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034" y="9487372"/>
            <a:ext cx="284518" cy="27228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9A75EC7B-5657-5E15-5CA4-2BAC0609A8E3}"/>
              </a:ext>
            </a:extLst>
          </p:cNvPr>
          <p:cNvSpPr txBox="1"/>
          <p:nvPr/>
        </p:nvSpPr>
        <p:spPr>
          <a:xfrm>
            <a:off x="3910716" y="9514047"/>
            <a:ext cx="3779494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050" dirty="0">
                <a:latin typeface="Century Gothic" panose="020B0502020202020204" pitchFamily="34" charset="0"/>
              </a:rPr>
              <a:t>Associate Director, Corey Thacker | 704.384.4644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23F0814-BE4A-E30A-D4F6-B87774F007AB}"/>
              </a:ext>
            </a:extLst>
          </p:cNvPr>
          <p:cNvSpPr/>
          <p:nvPr/>
        </p:nvSpPr>
        <p:spPr>
          <a:xfrm>
            <a:off x="2652718" y="3408541"/>
            <a:ext cx="363550" cy="19907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6949BF5C-51C6-6413-6914-1A9C36C328FE}"/>
              </a:ext>
            </a:extLst>
          </p:cNvPr>
          <p:cNvSpPr/>
          <p:nvPr/>
        </p:nvSpPr>
        <p:spPr>
          <a:xfrm>
            <a:off x="581483" y="867831"/>
            <a:ext cx="2230930" cy="469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E199299D-176E-4558-4ABB-3B91F7D746CA}"/>
              </a:ext>
            </a:extLst>
          </p:cNvPr>
          <p:cNvSpPr/>
          <p:nvPr/>
        </p:nvSpPr>
        <p:spPr>
          <a:xfrm>
            <a:off x="2365619" y="6163325"/>
            <a:ext cx="582348" cy="28349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C697624-877E-50C0-1140-941675904771}"/>
              </a:ext>
            </a:extLst>
          </p:cNvPr>
          <p:cNvSpPr txBox="1"/>
          <p:nvPr/>
        </p:nvSpPr>
        <p:spPr>
          <a:xfrm>
            <a:off x="649591" y="9514047"/>
            <a:ext cx="2992942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050" dirty="0">
                <a:latin typeface="Century Gothic" panose="020B0502020202020204" pitchFamily="34" charset="0"/>
              </a:rPr>
              <a:t>Executive Chef, Chris Peeler | 704.384.8940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5E2425-9A53-1577-3F01-FB99ADFF8E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6267" y="9495677"/>
            <a:ext cx="284518" cy="27228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67B50FA-6D8E-019D-6A89-E8898ACE00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9518" y="8938225"/>
            <a:ext cx="1920469" cy="17187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51FA216-D764-CB43-130D-2D1492882F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1957" y="6127799"/>
            <a:ext cx="1881718" cy="16840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ECF5C7B9-958E-4EDB-C1FD-501CAEA2F664}"/>
              </a:ext>
            </a:extLst>
          </p:cNvPr>
          <p:cNvSpPr/>
          <p:nvPr/>
        </p:nvSpPr>
        <p:spPr>
          <a:xfrm rot="5400000">
            <a:off x="3608366" y="5673598"/>
            <a:ext cx="249844" cy="9953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135C4AD-EDA5-95FD-0F9F-BD67A7662C74}"/>
              </a:ext>
            </a:extLst>
          </p:cNvPr>
          <p:cNvSpPr/>
          <p:nvPr/>
        </p:nvSpPr>
        <p:spPr>
          <a:xfrm rot="5400000">
            <a:off x="1366021" y="5649482"/>
            <a:ext cx="249844" cy="10311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E5923E3-62C1-E882-46FD-6036D4F0222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66" y="39027"/>
            <a:ext cx="7641244" cy="2015958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650EFE82-3053-2D45-7D73-D97B58B49DBE}"/>
              </a:ext>
            </a:extLst>
          </p:cNvPr>
          <p:cNvSpPr/>
          <p:nvPr/>
        </p:nvSpPr>
        <p:spPr>
          <a:xfrm>
            <a:off x="92092" y="2129378"/>
            <a:ext cx="115082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657F397-D203-8186-4793-F2777BD99D0A}"/>
              </a:ext>
            </a:extLst>
          </p:cNvPr>
          <p:cNvSpPr/>
          <p:nvPr/>
        </p:nvSpPr>
        <p:spPr>
          <a:xfrm>
            <a:off x="7507858" y="2129378"/>
            <a:ext cx="17245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B0D8D232-DCDC-ED46-A36F-93EB2A6F7731}"/>
              </a:ext>
            </a:extLst>
          </p:cNvPr>
          <p:cNvCxnSpPr>
            <a:cxnSpLocks/>
          </p:cNvCxnSpPr>
          <p:nvPr/>
        </p:nvCxnSpPr>
        <p:spPr>
          <a:xfrm>
            <a:off x="149633" y="2175910"/>
            <a:ext cx="190662" cy="0"/>
          </a:xfrm>
          <a:prstGeom prst="line">
            <a:avLst/>
          </a:prstGeom>
          <a:ln w="28575">
            <a:solidFill>
              <a:srgbClr val="0E0E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3E5CC3AE-D94B-626D-7988-4154F766934E}"/>
              </a:ext>
            </a:extLst>
          </p:cNvPr>
          <p:cNvCxnSpPr>
            <a:cxnSpLocks/>
          </p:cNvCxnSpPr>
          <p:nvPr/>
        </p:nvCxnSpPr>
        <p:spPr>
          <a:xfrm>
            <a:off x="244114" y="2175097"/>
            <a:ext cx="7359075" cy="11316"/>
          </a:xfrm>
          <a:prstGeom prst="line">
            <a:avLst/>
          </a:prstGeom>
          <a:ln w="28575">
            <a:solidFill>
              <a:srgbClr val="0E0E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57C15995-3C44-3AA2-1A85-C627EA220FEF}"/>
              </a:ext>
            </a:extLst>
          </p:cNvPr>
          <p:cNvSpPr/>
          <p:nvPr/>
        </p:nvSpPr>
        <p:spPr>
          <a:xfrm>
            <a:off x="92093" y="2054985"/>
            <a:ext cx="190662" cy="735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53AABB7-D09A-0C6B-12F0-3A8C5FEF53D0}"/>
              </a:ext>
            </a:extLst>
          </p:cNvPr>
          <p:cNvSpPr/>
          <p:nvPr/>
        </p:nvSpPr>
        <p:spPr>
          <a:xfrm>
            <a:off x="7454474" y="2054985"/>
            <a:ext cx="235736" cy="735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2065946-74CD-AF2D-8816-FE2121473383}"/>
              </a:ext>
            </a:extLst>
          </p:cNvPr>
          <p:cNvSpPr txBox="1"/>
          <p:nvPr/>
        </p:nvSpPr>
        <p:spPr>
          <a:xfrm rot="16200000">
            <a:off x="1865105" y="4242944"/>
            <a:ext cx="1990727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>
                <a:latin typeface="Tuffy" panose="020B0803060100000000" pitchFamily="34" charset="0"/>
              </a:rPr>
              <a:t>tuesday</a:t>
            </a:r>
            <a:endParaRPr lang="en-US" sz="2100" b="1" dirty="0">
              <a:ln>
                <a:noFill/>
              </a:ln>
              <a:solidFill>
                <a:schemeClr val="tx1"/>
              </a:solidFill>
              <a:latin typeface="Tuffy" panose="020B0803060100000000" pitchFamily="34" charset="0"/>
            </a:endParaRPr>
          </a:p>
        </p:txBody>
      </p:sp>
      <p:graphicFrame>
        <p:nvGraphicFramePr>
          <p:cNvPr id="52" name="Table 51">
            <a:extLst>
              <a:ext uri="{FF2B5EF4-FFF2-40B4-BE49-F238E27FC236}">
                <a16:creationId xmlns:a16="http://schemas.microsoft.com/office/drawing/2014/main" id="{E5819779-1162-43C6-16BA-7283B18EA1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9229101"/>
              </p:ext>
            </p:extLst>
          </p:nvPr>
        </p:nvGraphicFramePr>
        <p:xfrm>
          <a:off x="282756" y="2309998"/>
          <a:ext cx="7171718" cy="5688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171718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568872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MIDDLE BAR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679317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94C69FD5-EC79-510B-613C-F35DC3DE59DC}"/>
              </a:ext>
            </a:extLst>
          </p:cNvPr>
          <p:cNvSpPr txBox="1"/>
          <p:nvPr/>
        </p:nvSpPr>
        <p:spPr>
          <a:xfrm rot="16200000">
            <a:off x="4370169" y="4156123"/>
            <a:ext cx="1990727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>
                <a:latin typeface="Tuffy" panose="020B0803060100000000" pitchFamily="34" charset="0"/>
              </a:rPr>
              <a:t>wednesday</a:t>
            </a:r>
            <a:endParaRPr lang="en-US" sz="2100" b="1" dirty="0">
              <a:ln>
                <a:noFill/>
              </a:ln>
              <a:solidFill>
                <a:schemeClr val="tx1"/>
              </a:solidFill>
              <a:latin typeface="Tuffy" panose="020B0803060100000000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AE9F03C-ACF0-A1AA-2076-FDE771509736}"/>
              </a:ext>
            </a:extLst>
          </p:cNvPr>
          <p:cNvSpPr txBox="1"/>
          <p:nvPr/>
        </p:nvSpPr>
        <p:spPr>
          <a:xfrm rot="16200000">
            <a:off x="-713386" y="4242944"/>
            <a:ext cx="1990727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>
                <a:ln>
                  <a:noFill/>
                </a:ln>
                <a:solidFill>
                  <a:schemeClr val="tx1"/>
                </a:solidFill>
                <a:latin typeface="Tuffy" panose="020B0803060100000000" pitchFamily="34" charset="0"/>
              </a:rPr>
              <a:t>monday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17AF90F-804D-09D7-629B-57459BE756F0}"/>
              </a:ext>
            </a:extLst>
          </p:cNvPr>
          <p:cNvSpPr/>
          <p:nvPr/>
        </p:nvSpPr>
        <p:spPr>
          <a:xfrm>
            <a:off x="92092" y="6127799"/>
            <a:ext cx="7598118" cy="29822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ED68B05F-A326-309B-3A51-C268184955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66" y="6087543"/>
            <a:ext cx="2546951" cy="3061360"/>
          </a:xfrm>
          <a:prstGeom prst="rect">
            <a:avLst/>
          </a:prstGeom>
        </p:spPr>
      </p:pic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6EFD1A44-3B8E-0E79-624A-A271EFC288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10138676"/>
              </p:ext>
            </p:extLst>
          </p:nvPr>
        </p:nvGraphicFramePr>
        <p:xfrm>
          <a:off x="2947967" y="3169251"/>
          <a:ext cx="1903882" cy="12439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03882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273363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TOPPINGS + SIDES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679317"/>
                  </a:ext>
                </a:extLst>
              </a:tr>
              <a:tr h="9255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lettuce</a:t>
                      </a:r>
                    </a:p>
                    <a:p>
                      <a:pPr algn="ctr" fontAlgn="ctr"/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pico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de </a:t>
                      </a:r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gallo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salsa rojo</a:t>
                      </a:r>
                    </a:p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queso fresco</a:t>
                      </a:r>
                    </a:p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cheddar cheese</a:t>
                      </a:r>
                    </a:p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lime wedges</a:t>
                      </a:r>
                    </a:p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sour cream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DD765370-1058-29F8-8319-5C7A07A3DEF1}"/>
              </a:ext>
            </a:extLst>
          </p:cNvPr>
          <p:cNvSpPr txBox="1"/>
          <p:nvPr/>
        </p:nvSpPr>
        <p:spPr>
          <a:xfrm rot="16200000">
            <a:off x="-697207" y="7385773"/>
            <a:ext cx="1990727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>
                <a:ln>
                  <a:noFill/>
                </a:ln>
                <a:solidFill>
                  <a:schemeClr val="tx1"/>
                </a:solidFill>
                <a:latin typeface="Tuffy" panose="020B0803060100000000" pitchFamily="34" charset="0"/>
              </a:rPr>
              <a:t>thursday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277C5DF-22AB-C2B6-CC10-FF3D43882E2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10832" y="6037105"/>
            <a:ext cx="2546951" cy="306136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1B0A080-ED45-2DBD-B713-4613806C63D7}"/>
              </a:ext>
            </a:extLst>
          </p:cNvPr>
          <p:cNvSpPr txBox="1"/>
          <p:nvPr/>
        </p:nvSpPr>
        <p:spPr>
          <a:xfrm rot="16200000">
            <a:off x="1839960" y="7350831"/>
            <a:ext cx="1990727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>
                <a:ln>
                  <a:noFill/>
                </a:ln>
                <a:solidFill>
                  <a:schemeClr val="tx1"/>
                </a:solidFill>
                <a:latin typeface="Tuffy" panose="020B0803060100000000" pitchFamily="34" charset="0"/>
              </a:rPr>
              <a:t>friday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E618826-EF50-F15F-EA63-8C5350605DA4}"/>
              </a:ext>
            </a:extLst>
          </p:cNvPr>
          <p:cNvSpPr txBox="1"/>
          <p:nvPr/>
        </p:nvSpPr>
        <p:spPr>
          <a:xfrm>
            <a:off x="176986" y="228861"/>
            <a:ext cx="624099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Wk. 5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A7A810AC-E3B3-68A4-90CF-B0C8D769C7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9714580"/>
              </p:ext>
            </p:extLst>
          </p:nvPr>
        </p:nvGraphicFramePr>
        <p:xfrm>
          <a:off x="2929187" y="4647857"/>
          <a:ext cx="1903882" cy="11998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03882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273363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SMOOTHIE BAR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679317"/>
                  </a:ext>
                </a:extLst>
              </a:tr>
              <a:tr h="9255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made to order smoothies 11am-2:30pm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</a:tbl>
          </a:graphicData>
        </a:graphic>
      </p:graphicFrame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E743FEEC-4681-3B71-364A-057666D951FB}"/>
              </a:ext>
            </a:extLst>
          </p:cNvPr>
          <p:cNvCxnSpPr/>
          <p:nvPr/>
        </p:nvCxnSpPr>
        <p:spPr>
          <a:xfrm>
            <a:off x="3068218" y="4587976"/>
            <a:ext cx="1850202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C0385DCE-50D3-B0F7-6A7A-4216DDFEF4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2950925"/>
              </p:ext>
            </p:extLst>
          </p:nvPr>
        </p:nvGraphicFramePr>
        <p:xfrm>
          <a:off x="359075" y="3179127"/>
          <a:ext cx="1903882" cy="12439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03882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273363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TOPPINGS + SIDES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679317"/>
                  </a:ext>
                </a:extLst>
              </a:tr>
              <a:tr h="9255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hummus</a:t>
                      </a:r>
                    </a:p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pita chips</a:t>
                      </a:r>
                    </a:p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green onion</a:t>
                      </a:r>
                    </a:p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diced tomato</a:t>
                      </a:r>
                    </a:p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green olives</a:t>
                      </a:r>
                    </a:p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feta cheese</a:t>
                      </a:r>
                    </a:p>
                    <a:p>
                      <a:pPr algn="ctr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</a:tbl>
          </a:graphicData>
        </a:graphic>
      </p:graphicFrame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08B69363-3761-154E-7F8A-D7DB9337631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1658841"/>
              </p:ext>
            </p:extLst>
          </p:nvPr>
        </p:nvGraphicFramePr>
        <p:xfrm>
          <a:off x="340295" y="4657733"/>
          <a:ext cx="1903882" cy="11998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03882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273363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SMOOTHIE BAR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679317"/>
                  </a:ext>
                </a:extLst>
              </a:tr>
              <a:tr h="9255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made to order smoothies 11am-2:30pm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</a:tbl>
          </a:graphicData>
        </a:graphic>
      </p:graphicFrame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1A9D2256-BF0D-899D-27D1-5EB3AE1804B2}"/>
              </a:ext>
            </a:extLst>
          </p:cNvPr>
          <p:cNvCxnSpPr/>
          <p:nvPr/>
        </p:nvCxnSpPr>
        <p:spPr>
          <a:xfrm>
            <a:off x="479326" y="4597852"/>
            <a:ext cx="1850202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47" name="Table 46">
            <a:extLst>
              <a:ext uri="{FF2B5EF4-FFF2-40B4-BE49-F238E27FC236}">
                <a16:creationId xmlns:a16="http://schemas.microsoft.com/office/drawing/2014/main" id="{2C6EB627-ED6D-3DF8-1E3F-A9B70A91B6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4359319"/>
              </p:ext>
            </p:extLst>
          </p:nvPr>
        </p:nvGraphicFramePr>
        <p:xfrm>
          <a:off x="423691" y="6253217"/>
          <a:ext cx="1903882" cy="15182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03882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273363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TOPPINGS + SIDES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679317"/>
                  </a:ext>
                </a:extLst>
              </a:tr>
              <a:tr h="925540"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bacon bits</a:t>
                      </a:r>
                    </a:p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green onion</a:t>
                      </a:r>
                    </a:p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jalapeno</a:t>
                      </a:r>
                    </a:p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cheddar cheese</a:t>
                      </a:r>
                    </a:p>
                    <a:p>
                      <a:pPr algn="ctr" fontAlgn="ctr"/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bbq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drizzle</a:t>
                      </a:r>
                    </a:p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ranch drizzle</a:t>
                      </a:r>
                    </a:p>
                    <a:p>
                      <a:pPr algn="ctr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</a:tbl>
          </a:graphicData>
        </a:graphic>
      </p:graphicFrame>
      <p:graphicFrame>
        <p:nvGraphicFramePr>
          <p:cNvPr id="51" name="Table 50">
            <a:extLst>
              <a:ext uri="{FF2B5EF4-FFF2-40B4-BE49-F238E27FC236}">
                <a16:creationId xmlns:a16="http://schemas.microsoft.com/office/drawing/2014/main" id="{3D7B9225-77F8-A2E7-73AA-EB7D9F5360B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974639"/>
              </p:ext>
            </p:extLst>
          </p:nvPr>
        </p:nvGraphicFramePr>
        <p:xfrm>
          <a:off x="404911" y="7731823"/>
          <a:ext cx="1903882" cy="11998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03882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273363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SMOOTHIE BAR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679317"/>
                  </a:ext>
                </a:extLst>
              </a:tr>
              <a:tr h="9255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made to order smoothies 11am-2:30pm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</a:tbl>
          </a:graphicData>
        </a:graphic>
      </p:graphicFrame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9A153C2E-BDA3-D988-5E8A-D1D29EC95863}"/>
              </a:ext>
            </a:extLst>
          </p:cNvPr>
          <p:cNvCxnSpPr/>
          <p:nvPr/>
        </p:nvCxnSpPr>
        <p:spPr>
          <a:xfrm>
            <a:off x="543942" y="7671942"/>
            <a:ext cx="1850202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55" name="Table 54">
            <a:extLst>
              <a:ext uri="{FF2B5EF4-FFF2-40B4-BE49-F238E27FC236}">
                <a16:creationId xmlns:a16="http://schemas.microsoft.com/office/drawing/2014/main" id="{9B3BFA70-88E4-6050-E824-C9BE0BA7DD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2718503"/>
              </p:ext>
            </p:extLst>
          </p:nvPr>
        </p:nvGraphicFramePr>
        <p:xfrm>
          <a:off x="3004793" y="6227847"/>
          <a:ext cx="1903882" cy="11998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03882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273363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TOPPINGS + SIDES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679317"/>
                  </a:ext>
                </a:extLst>
              </a:tr>
              <a:tr h="9255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parmesan cheese</a:t>
                      </a:r>
                    </a:p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crushed red pepper</a:t>
                      </a:r>
                    </a:p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fresh basil</a:t>
                      </a:r>
                    </a:p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lemon wedge</a:t>
                      </a:r>
                    </a:p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mama’s blessing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</a:tbl>
          </a:graphicData>
        </a:graphic>
      </p:graphicFrame>
      <p:graphicFrame>
        <p:nvGraphicFramePr>
          <p:cNvPr id="56" name="Table 55">
            <a:extLst>
              <a:ext uri="{FF2B5EF4-FFF2-40B4-BE49-F238E27FC236}">
                <a16:creationId xmlns:a16="http://schemas.microsoft.com/office/drawing/2014/main" id="{CADCD571-C852-46BD-30F9-5EAD12E1EF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9765169"/>
              </p:ext>
            </p:extLst>
          </p:nvPr>
        </p:nvGraphicFramePr>
        <p:xfrm>
          <a:off x="2986013" y="7706453"/>
          <a:ext cx="1903882" cy="11998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03882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273363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SMOOTHIE BAR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679317"/>
                  </a:ext>
                </a:extLst>
              </a:tr>
              <a:tr h="9255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made to order smoothies 11am-2:30pm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</a:tbl>
          </a:graphicData>
        </a:graphic>
      </p:graphicFrame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0B5AD804-387A-EE10-BCBB-135E0356F7A0}"/>
              </a:ext>
            </a:extLst>
          </p:cNvPr>
          <p:cNvCxnSpPr/>
          <p:nvPr/>
        </p:nvCxnSpPr>
        <p:spPr>
          <a:xfrm>
            <a:off x="3125044" y="7646572"/>
            <a:ext cx="1850202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5CBD2A84-8C8B-9C81-6C8E-87B73B5964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6858336"/>
              </p:ext>
            </p:extLst>
          </p:nvPr>
        </p:nvGraphicFramePr>
        <p:xfrm>
          <a:off x="5543884" y="3194903"/>
          <a:ext cx="1903882" cy="11998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03882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273363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TOPPINGS + SIDES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679317"/>
                  </a:ext>
                </a:extLst>
              </a:tr>
              <a:tr h="9255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coleslaw</a:t>
                      </a:r>
                    </a:p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potato salad</a:t>
                      </a:r>
                    </a:p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pasta salad</a:t>
                      </a:r>
                    </a:p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ambrosia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6CB50EBD-3681-2226-EADD-DB02D300947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4257447"/>
              </p:ext>
            </p:extLst>
          </p:nvPr>
        </p:nvGraphicFramePr>
        <p:xfrm>
          <a:off x="5525104" y="4673509"/>
          <a:ext cx="1903882" cy="11998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03882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273363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SMOOTHIE BAR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679317"/>
                  </a:ext>
                </a:extLst>
              </a:tr>
              <a:tr h="9255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made to order smoothies 11am-2:30pm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</a:tbl>
          </a:graphicData>
        </a:graphic>
      </p:graphicFrame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B289253-0EEA-8D42-5C1F-2B0F854EC887}"/>
              </a:ext>
            </a:extLst>
          </p:cNvPr>
          <p:cNvCxnSpPr/>
          <p:nvPr/>
        </p:nvCxnSpPr>
        <p:spPr>
          <a:xfrm>
            <a:off x="5664135" y="4613628"/>
            <a:ext cx="1850202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8" name="TextBox 27">
            <a:extLst>
              <a:ext uri="{FF2B5EF4-FFF2-40B4-BE49-F238E27FC236}">
                <a16:creationId xmlns:a16="http://schemas.microsoft.com/office/drawing/2014/main" id="{70A3CF86-84E0-0061-747C-3AF6865DBE46}"/>
              </a:ext>
            </a:extLst>
          </p:cNvPr>
          <p:cNvSpPr txBox="1"/>
          <p:nvPr/>
        </p:nvSpPr>
        <p:spPr>
          <a:xfrm>
            <a:off x="6402884" y="258658"/>
            <a:ext cx="116234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09/28 to 10/02</a:t>
            </a:r>
          </a:p>
        </p:txBody>
      </p:sp>
    </p:spTree>
    <p:extLst>
      <p:ext uri="{BB962C8B-B14F-4D97-AF65-F5344CB8AC3E}">
        <p14:creationId xmlns:p14="http://schemas.microsoft.com/office/powerpoint/2010/main" val="35916431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5D089C-12F5-D3E0-1FF2-8B98F3517A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hape, rectangle&#10;&#10;Description automatically generated">
            <a:extLst>
              <a:ext uri="{FF2B5EF4-FFF2-40B4-BE49-F238E27FC236}">
                <a16:creationId xmlns:a16="http://schemas.microsoft.com/office/drawing/2014/main" id="{9AF04023-8EFD-F87D-BF9E-2863429CF70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772400" cy="10058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22216D0-222C-0A0F-7E11-B8800E351011}"/>
              </a:ext>
            </a:extLst>
          </p:cNvPr>
          <p:cNvSpPr txBox="1"/>
          <p:nvPr/>
        </p:nvSpPr>
        <p:spPr>
          <a:xfrm>
            <a:off x="207174" y="348602"/>
            <a:ext cx="624099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Wk. 2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0C5253AA-08B5-8DD9-4144-C39BFE317A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034" y="9487372"/>
            <a:ext cx="284518" cy="27228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A82B1217-DADD-FDA0-6BA4-92BF5297C1AF}"/>
              </a:ext>
            </a:extLst>
          </p:cNvPr>
          <p:cNvSpPr txBox="1"/>
          <p:nvPr/>
        </p:nvSpPr>
        <p:spPr>
          <a:xfrm>
            <a:off x="3910716" y="9514047"/>
            <a:ext cx="3779494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050" dirty="0">
                <a:latin typeface="Century Gothic" panose="020B0502020202020204" pitchFamily="34" charset="0"/>
              </a:rPr>
              <a:t>Associate Director, Corey Thacker | 704.384.4644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5B122A3-8AC3-9A17-056B-0CACC5DDC8D0}"/>
              </a:ext>
            </a:extLst>
          </p:cNvPr>
          <p:cNvSpPr/>
          <p:nvPr/>
        </p:nvSpPr>
        <p:spPr>
          <a:xfrm>
            <a:off x="2652718" y="3408541"/>
            <a:ext cx="363550" cy="19907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51A00172-715E-869F-9187-AD698DA12B25}"/>
              </a:ext>
            </a:extLst>
          </p:cNvPr>
          <p:cNvSpPr/>
          <p:nvPr/>
        </p:nvSpPr>
        <p:spPr>
          <a:xfrm>
            <a:off x="581483" y="867831"/>
            <a:ext cx="2230930" cy="469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77BF75E0-6FD1-A491-1A52-E0364B8DCD0B}"/>
              </a:ext>
            </a:extLst>
          </p:cNvPr>
          <p:cNvSpPr/>
          <p:nvPr/>
        </p:nvSpPr>
        <p:spPr>
          <a:xfrm>
            <a:off x="2365619" y="6163325"/>
            <a:ext cx="582348" cy="28349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ECCB7F4-A756-51E9-3F65-5F8DE2A5093A}"/>
              </a:ext>
            </a:extLst>
          </p:cNvPr>
          <p:cNvSpPr txBox="1"/>
          <p:nvPr/>
        </p:nvSpPr>
        <p:spPr>
          <a:xfrm>
            <a:off x="649591" y="9514047"/>
            <a:ext cx="2992942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050" dirty="0">
                <a:latin typeface="Century Gothic" panose="020B0502020202020204" pitchFamily="34" charset="0"/>
              </a:rPr>
              <a:t>Executive Chef, Chris Peeler | 704.384.8940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7A2E28E-CB9E-EAEE-ECED-31C0C973BA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6267" y="9495677"/>
            <a:ext cx="284518" cy="27228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EDE409EC-A507-6E85-C36B-13504748A3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50989" y="8933101"/>
            <a:ext cx="1920469" cy="16840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9DF257F-7E0F-70B8-4C54-8DF8598440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1957" y="6127799"/>
            <a:ext cx="1881718" cy="16840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1A99F6AF-F1A1-C9B1-6E69-4689189D0DB5}"/>
              </a:ext>
            </a:extLst>
          </p:cNvPr>
          <p:cNvSpPr/>
          <p:nvPr/>
        </p:nvSpPr>
        <p:spPr>
          <a:xfrm rot="5400000">
            <a:off x="3608366" y="5673598"/>
            <a:ext cx="249844" cy="9953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2A79D1A-BE20-EF00-7A2B-EC471D2C674C}"/>
              </a:ext>
            </a:extLst>
          </p:cNvPr>
          <p:cNvSpPr/>
          <p:nvPr/>
        </p:nvSpPr>
        <p:spPr>
          <a:xfrm rot="5400000">
            <a:off x="1366021" y="5649482"/>
            <a:ext cx="249844" cy="10311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0032CE39-D242-B75F-74DC-3BAB001AAC21}"/>
              </a:ext>
            </a:extLst>
          </p:cNvPr>
          <p:cNvSpPr txBox="1"/>
          <p:nvPr/>
        </p:nvSpPr>
        <p:spPr>
          <a:xfrm>
            <a:off x="980390" y="5963531"/>
            <a:ext cx="970599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>
                <a:latin typeface="Tuffy" panose="020B0803060100000000" pitchFamily="34" charset="0"/>
              </a:rPr>
              <a:t>ENTRÉE</a:t>
            </a:r>
            <a:r>
              <a:rPr lang="en-US" sz="2100" b="1" dirty="0">
                <a:latin typeface="Tuffy" panose="020B0803060100000000" pitchFamily="34" charset="0"/>
              </a:rPr>
              <a:t> </a:t>
            </a:r>
            <a:endParaRPr lang="en-US" sz="2100" b="1" dirty="0">
              <a:ln>
                <a:noFill/>
              </a:ln>
              <a:solidFill>
                <a:schemeClr val="tx1"/>
              </a:solidFill>
              <a:latin typeface="Tuffy" panose="020B0803060100000000" pitchFamily="34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11F607D8-0A9D-1AD3-187F-905320909EEA}"/>
              </a:ext>
            </a:extLst>
          </p:cNvPr>
          <p:cNvSpPr txBox="1"/>
          <p:nvPr/>
        </p:nvSpPr>
        <p:spPr>
          <a:xfrm>
            <a:off x="3428411" y="5955576"/>
            <a:ext cx="715141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b="1" dirty="0">
                <a:latin typeface="Tuffy" panose="020B0803060100000000" pitchFamily="34" charset="0"/>
              </a:rPr>
              <a:t>SIDES</a:t>
            </a:r>
            <a:r>
              <a:rPr lang="en-US" sz="2100" b="1" dirty="0">
                <a:latin typeface="Tuffy" panose="020B0803060100000000" pitchFamily="34" charset="0"/>
              </a:rPr>
              <a:t> </a:t>
            </a:r>
            <a:endParaRPr lang="en-US" sz="2100" b="1" dirty="0">
              <a:ln>
                <a:noFill/>
              </a:ln>
              <a:solidFill>
                <a:schemeClr val="tx1"/>
              </a:solidFill>
              <a:latin typeface="Tuffy" panose="020B0803060100000000" pitchFamily="34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3584B99-53B6-B49C-0CDE-EE1F576704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66" y="39027"/>
            <a:ext cx="7641244" cy="2015958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370C8DD2-CD3B-846D-7F40-066627D3F2AB}"/>
              </a:ext>
            </a:extLst>
          </p:cNvPr>
          <p:cNvSpPr/>
          <p:nvPr/>
        </p:nvSpPr>
        <p:spPr>
          <a:xfrm>
            <a:off x="92092" y="2129378"/>
            <a:ext cx="115082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6660A73-E894-1CFA-12C4-649D14684B1B}"/>
              </a:ext>
            </a:extLst>
          </p:cNvPr>
          <p:cNvSpPr/>
          <p:nvPr/>
        </p:nvSpPr>
        <p:spPr>
          <a:xfrm>
            <a:off x="7507858" y="2129378"/>
            <a:ext cx="17245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73E92A4-1B3C-26F3-13EE-3AC7DAFDB446}"/>
              </a:ext>
            </a:extLst>
          </p:cNvPr>
          <p:cNvCxnSpPr>
            <a:cxnSpLocks/>
          </p:cNvCxnSpPr>
          <p:nvPr/>
        </p:nvCxnSpPr>
        <p:spPr>
          <a:xfrm>
            <a:off x="149633" y="2175910"/>
            <a:ext cx="190662" cy="0"/>
          </a:xfrm>
          <a:prstGeom prst="line">
            <a:avLst/>
          </a:prstGeom>
          <a:ln w="28575">
            <a:solidFill>
              <a:srgbClr val="0E0E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AD67B5C2-15B4-8118-11E6-1F5C0AEB7ED8}"/>
              </a:ext>
            </a:extLst>
          </p:cNvPr>
          <p:cNvCxnSpPr>
            <a:cxnSpLocks/>
          </p:cNvCxnSpPr>
          <p:nvPr/>
        </p:nvCxnSpPr>
        <p:spPr>
          <a:xfrm>
            <a:off x="1876614" y="2175097"/>
            <a:ext cx="5726575" cy="11316"/>
          </a:xfrm>
          <a:prstGeom prst="line">
            <a:avLst/>
          </a:prstGeom>
          <a:ln w="28575">
            <a:solidFill>
              <a:srgbClr val="0E0E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D59678F8-6A9E-7BEA-84C0-58C8299585A3}"/>
              </a:ext>
            </a:extLst>
          </p:cNvPr>
          <p:cNvSpPr/>
          <p:nvPr/>
        </p:nvSpPr>
        <p:spPr>
          <a:xfrm>
            <a:off x="92093" y="2054985"/>
            <a:ext cx="190662" cy="735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055A30F-2C19-BD0F-8B32-6E5FE433CDEE}"/>
              </a:ext>
            </a:extLst>
          </p:cNvPr>
          <p:cNvSpPr/>
          <p:nvPr/>
        </p:nvSpPr>
        <p:spPr>
          <a:xfrm>
            <a:off x="7454474" y="2054985"/>
            <a:ext cx="235736" cy="735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B9E0A681-6BA0-99B5-D43B-39CB0A83240D}"/>
              </a:ext>
            </a:extLst>
          </p:cNvPr>
          <p:cNvSpPr txBox="1"/>
          <p:nvPr/>
        </p:nvSpPr>
        <p:spPr>
          <a:xfrm>
            <a:off x="2946325" y="2983858"/>
            <a:ext cx="1990727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r"/>
            <a:r>
              <a:rPr lang="en-US" sz="2100" b="1" dirty="0">
                <a:ln>
                  <a:noFill/>
                </a:ln>
                <a:solidFill>
                  <a:schemeClr val="tx1"/>
                </a:solidFill>
                <a:latin typeface="Tuffy" panose="020B0803060100000000" pitchFamily="34" charset="0"/>
              </a:rPr>
              <a:t>BASIL &amp; THYME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D09DA2D8-5925-BB22-F452-58EADE99040D}"/>
              </a:ext>
            </a:extLst>
          </p:cNvPr>
          <p:cNvSpPr txBox="1"/>
          <p:nvPr/>
        </p:nvSpPr>
        <p:spPr>
          <a:xfrm>
            <a:off x="6402884" y="258658"/>
            <a:ext cx="116234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10/05 to 10/09</a:t>
            </a: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309C305-5445-A0B0-CD0F-1EB0CF6D0B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0414587"/>
              </p:ext>
            </p:extLst>
          </p:nvPr>
        </p:nvGraphicFramePr>
        <p:xfrm>
          <a:off x="5512516" y="6371074"/>
          <a:ext cx="2149448" cy="15095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15451">
                  <a:extLst>
                    <a:ext uri="{9D8B030D-6E8A-4147-A177-3AD203B41FA5}">
                      <a16:colId xmlns:a16="http://schemas.microsoft.com/office/drawing/2014/main" val="2695169881"/>
                    </a:ext>
                  </a:extLst>
                </a:gridCol>
                <a:gridCol w="1133997">
                  <a:extLst>
                    <a:ext uri="{9D8B030D-6E8A-4147-A177-3AD203B41FA5}">
                      <a16:colId xmlns:a16="http://schemas.microsoft.com/office/drawing/2014/main" val="1774547428"/>
                    </a:ext>
                  </a:extLst>
                </a:gridCol>
              </a:tblGrid>
              <a:tr h="480461">
                <a:tc>
                  <a:txBody>
                    <a:bodyPr/>
                    <a:lstStyle/>
                    <a:p>
                      <a:pPr algn="ctr"/>
                      <a:r>
                        <a:rPr lang="en-US" sz="1000" b="1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weekly soup</a:t>
                      </a:r>
                    </a:p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lemon orzo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u="none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monday</a:t>
                      </a:r>
                    </a:p>
                    <a:p>
                      <a:pPr algn="ctr"/>
                      <a:r>
                        <a:rPr lang="en-US" sz="1000" b="0" dirty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</a:rPr>
                        <a:t>broc. cheddar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33294551"/>
                  </a:ext>
                </a:extLst>
              </a:tr>
              <a:tr h="480461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err="1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tuesday</a:t>
                      </a:r>
                      <a:endParaRPr lang="en-US" sz="1000" b="1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minestrone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 err="1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wednesday</a:t>
                      </a:r>
                      <a:endParaRPr lang="en-US" sz="1000" b="1" kern="1200" dirty="0">
                        <a:ln>
                          <a:noFill/>
                        </a:ln>
                        <a:solidFill>
                          <a:schemeClr val="dk1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tomato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50168634"/>
                  </a:ext>
                </a:extLst>
              </a:tr>
              <a:tr h="480461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thursday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white </a:t>
                      </a:r>
                      <a:r>
                        <a:rPr lang="en-US" sz="1000" b="0" dirty="0" err="1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chix</a:t>
                      </a:r>
                      <a:r>
                        <a:rPr lang="en-US" sz="10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 chili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friday: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kern="1200" dirty="0">
                          <a:ln>
                            <a:noFill/>
                          </a:ln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potato soup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5406260"/>
                  </a:ext>
                </a:extLst>
              </a:tr>
            </a:tbl>
          </a:graphicData>
        </a:graphic>
      </p:graphicFrame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E20C29C8-A348-793B-5816-E1C481224E9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8214293"/>
              </p:ext>
            </p:extLst>
          </p:nvPr>
        </p:nvGraphicFramePr>
        <p:xfrm>
          <a:off x="385314" y="3216374"/>
          <a:ext cx="2105792" cy="277815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52896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  <a:gridCol w="1052896">
                  <a:extLst>
                    <a:ext uri="{9D8B030D-6E8A-4147-A177-3AD203B41FA5}">
                      <a16:colId xmlns:a16="http://schemas.microsoft.com/office/drawing/2014/main" val="428787214"/>
                    </a:ext>
                  </a:extLst>
                </a:gridCol>
              </a:tblGrid>
              <a:tr h="483107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weekly special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 err="1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french</a:t>
                      </a: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 dip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4336427"/>
                  </a:ext>
                </a:extLst>
              </a:tr>
              <a:tr h="358300">
                <a:tc gridSpan="2"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monday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onion rings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  <a:tr h="358300">
                <a:tc gridSpan="2"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tuesday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chicken fajitas (2)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7404912"/>
                  </a:ext>
                </a:extLst>
              </a:tr>
              <a:tr h="358300">
                <a:tc gridSpan="2"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wednesday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grown up grilled cheese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9485638"/>
                  </a:ext>
                </a:extLst>
              </a:tr>
              <a:tr h="472409">
                <a:tc gridSpan="2"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thursday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smash burger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0273454"/>
                  </a:ext>
                </a:extLst>
              </a:tr>
              <a:tr h="633915">
                <a:tc gridSpan="2"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friday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pretzel bites + cheese sauce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394873"/>
                  </a:ext>
                </a:extLst>
              </a:tr>
            </a:tbl>
          </a:graphicData>
        </a:graphic>
      </p:graphicFrame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BC65683-3C56-B86D-AC57-FF5A6BFF152F}"/>
              </a:ext>
            </a:extLst>
          </p:cNvPr>
          <p:cNvCxnSpPr/>
          <p:nvPr/>
        </p:nvCxnSpPr>
        <p:spPr>
          <a:xfrm>
            <a:off x="515417" y="3705672"/>
            <a:ext cx="1850202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D4C4D841-F2B5-8814-8DE6-127A249282BC}"/>
              </a:ext>
            </a:extLst>
          </p:cNvPr>
          <p:cNvSpPr txBox="1"/>
          <p:nvPr/>
        </p:nvSpPr>
        <p:spPr>
          <a:xfrm>
            <a:off x="325882" y="2000260"/>
            <a:ext cx="223093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Tuffy" panose="020B0803060100000000" pitchFamily="34" charset="0"/>
              </a:rPr>
              <a:t>BREAKFAST SPECIALS</a:t>
            </a:r>
            <a:endParaRPr lang="en-US" b="1" dirty="0">
              <a:ln>
                <a:noFill/>
              </a:ln>
              <a:solidFill>
                <a:schemeClr val="tx1"/>
              </a:solidFill>
              <a:latin typeface="Tuffy" panose="020B0803060100000000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CDFCE44-3593-9790-EACC-01A81BB70B9F}"/>
              </a:ext>
            </a:extLst>
          </p:cNvPr>
          <p:cNvSpPr txBox="1"/>
          <p:nvPr/>
        </p:nvSpPr>
        <p:spPr>
          <a:xfrm>
            <a:off x="112976" y="224678"/>
            <a:ext cx="718297" cy="25600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Wk. 6</a:t>
            </a: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864FE50D-7867-B908-DCE9-C79D7778D4A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3061657"/>
              </p:ext>
            </p:extLst>
          </p:nvPr>
        </p:nvGraphicFramePr>
        <p:xfrm>
          <a:off x="5327637" y="8340129"/>
          <a:ext cx="2275552" cy="6248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75552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487333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SALAD BAR THEME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300" b="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SMOKEHOUSE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679317"/>
                  </a:ext>
                </a:extLst>
              </a:tr>
            </a:tbl>
          </a:graphicData>
        </a:graphic>
      </p:graphicFrame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090C819B-B38A-0F96-92AA-48C5B60D0E95}"/>
              </a:ext>
            </a:extLst>
          </p:cNvPr>
          <p:cNvCxnSpPr/>
          <p:nvPr/>
        </p:nvCxnSpPr>
        <p:spPr>
          <a:xfrm>
            <a:off x="5573324" y="8204578"/>
            <a:ext cx="1850202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5EF3960A-EE67-E73A-7431-A224D45BDB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9969357"/>
              </p:ext>
            </p:extLst>
          </p:nvPr>
        </p:nvGraphicFramePr>
        <p:xfrm>
          <a:off x="5512516" y="3270022"/>
          <a:ext cx="2018866" cy="1371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18866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426720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SANDWICH OF THE WEEK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b="1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ITALIAN PANINI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ham, pepperoni, salami, provolone, roasted red peppers, pesto mayo, arugula</a:t>
                      </a:r>
                      <a:endParaRPr lang="en-US" sz="1200" b="1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679317"/>
                  </a:ext>
                </a:extLst>
              </a:tr>
            </a:tbl>
          </a:graphicData>
        </a:graphic>
      </p:graphicFrame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25D6698D-57D4-7261-C8F9-3D0C22D1BA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3477500"/>
              </p:ext>
            </p:extLst>
          </p:nvPr>
        </p:nvGraphicFramePr>
        <p:xfrm>
          <a:off x="2926405" y="3344653"/>
          <a:ext cx="2154309" cy="7315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54309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205110">
                <a:tc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pizza | </a:t>
                      </a:r>
                      <a:r>
                        <a:rPr lang="en-US" sz="10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white chicken alfredo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1045300"/>
                  </a:ext>
                </a:extLst>
              </a:tr>
              <a:tr h="205110">
                <a:tc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entrée | </a:t>
                      </a:r>
                      <a:r>
                        <a:rPr lang="en-US" sz="10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garlic shrimp scampi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  <a:tr h="205110">
                <a:tc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bread | </a:t>
                      </a:r>
                      <a:r>
                        <a:rPr lang="en-US" sz="10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focaccia + spinach dip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7404912"/>
                  </a:ext>
                </a:extLst>
              </a:tr>
            </a:tbl>
          </a:graphicData>
        </a:graphic>
      </p:graphicFrame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1DF0E326-2B67-410D-FEFA-24BFDD99371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1370186"/>
              </p:ext>
            </p:extLst>
          </p:nvPr>
        </p:nvGraphicFramePr>
        <p:xfrm>
          <a:off x="379277" y="6250698"/>
          <a:ext cx="1196712" cy="26180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96712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519211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monday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&amp;okra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  <a:tr h="519211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tuesday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verde</a:t>
                      </a:r>
                      <a:endParaRPr kumimoji="0" lang="en-US" sz="9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7404912"/>
                  </a:ext>
                </a:extLst>
              </a:tr>
              <a:tr h="519211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 err="1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wednesday</a:t>
                      </a:r>
                      <a:endParaRPr lang="en-US" sz="1000" b="1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 err="1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kazan</a:t>
                      </a:r>
                      <a:endParaRPr lang="en-US" sz="900" b="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9485638"/>
                  </a:ext>
                </a:extLst>
              </a:tr>
              <a:tr h="664217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thursday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tandoori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0273454"/>
                  </a:ext>
                </a:extLst>
              </a:tr>
              <a:tr h="387916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friday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 err="1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oktoberfest</a:t>
                      </a:r>
                      <a:endParaRPr lang="en-US" sz="900" b="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394873"/>
                  </a:ext>
                </a:extLst>
              </a:tr>
            </a:tbl>
          </a:graphicData>
        </a:graphic>
      </p:graphicFrame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01F4A321-8935-5223-50E1-BB5C888A30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6248955"/>
              </p:ext>
            </p:extLst>
          </p:nvPr>
        </p:nvGraphicFramePr>
        <p:xfrm>
          <a:off x="1323084" y="6259745"/>
          <a:ext cx="1648598" cy="271024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48598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552181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pot roast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smothered pork chop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  <a:tr h="535178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taco beef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tomatillo chicken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7404912"/>
                  </a:ext>
                </a:extLst>
              </a:tr>
              <a:tr h="473584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 teriyaki chicken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hibachi steak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9485638"/>
                  </a:ext>
                </a:extLst>
              </a:tr>
              <a:tr h="646379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butter chicken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salmon + coconut sauce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0273454"/>
                  </a:ext>
                </a:extLst>
              </a:tr>
              <a:tr h="473584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pork schnitzel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grilled brats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0" dirty="0">
                        <a:ln>
                          <a:noFill/>
                        </a:ln>
                        <a:highlight>
                          <a:srgbClr val="FFFF00"/>
                        </a:highlight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394873"/>
                  </a:ext>
                </a:extLst>
              </a:tr>
            </a:tbl>
          </a:graphicData>
        </a:graphic>
      </p:graphicFrame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5577EA4A-9FD0-1070-D6CF-1C59CECA67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4099639"/>
              </p:ext>
            </p:extLst>
          </p:nvPr>
        </p:nvGraphicFramePr>
        <p:xfrm>
          <a:off x="2838415" y="6311527"/>
          <a:ext cx="2268303" cy="27614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68303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509769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rosemary polenta | mash potatoes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roasted carrot| green beans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blueberry cobbler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  <a:tr h="504380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cilantro lime rice | </a:t>
                      </a:r>
                      <a:r>
                        <a:rPr lang="en-US" sz="900" b="0" dirty="0" err="1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spanish</a:t>
                      </a: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 rice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peppers &amp; onions| charro beans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queso | churro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7404912"/>
                  </a:ext>
                </a:extLst>
              </a:tr>
              <a:tr h="474835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fried rice | lo </a:t>
                      </a:r>
                      <a:r>
                        <a:rPr lang="en-US" sz="900" b="0" dirty="0" err="1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mein</a:t>
                      </a: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 | spring roll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veg blend | sweet carrots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cinnamon </a:t>
                      </a:r>
                      <a:r>
                        <a:rPr lang="en-US" sz="900" b="0" dirty="0" err="1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xangos</a:t>
                      </a:r>
                      <a:endParaRPr lang="en-US" sz="900" b="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69485638"/>
                  </a:ext>
                </a:extLst>
              </a:tr>
              <a:tr h="604336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 err="1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bombay</a:t>
                      </a: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 potato | basmati rice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garlic chili broccoli | roasted veg.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island mango cheesecake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0273454"/>
                  </a:ext>
                </a:extLst>
              </a:tr>
              <a:tr h="604336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potato pancake | braised cabbage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butter dill carrots | bacon brussels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 err="1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german</a:t>
                      </a: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 chocolate cake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7394873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F9FB8F0D-63B2-F594-B200-D919FD0CFF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77075056"/>
              </p:ext>
            </p:extLst>
          </p:nvPr>
        </p:nvGraphicFramePr>
        <p:xfrm>
          <a:off x="244964" y="2369451"/>
          <a:ext cx="7262894" cy="5336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631447">
                  <a:extLst>
                    <a:ext uri="{9D8B030D-6E8A-4147-A177-3AD203B41FA5}">
                      <a16:colId xmlns:a16="http://schemas.microsoft.com/office/drawing/2014/main" val="524381293"/>
                    </a:ext>
                  </a:extLst>
                </a:gridCol>
                <a:gridCol w="3631447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533680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uffy" panose="020B0803060100000000"/>
                          <a:ea typeface="+mn-ea"/>
                          <a:cs typeface="+mn-cs"/>
                        </a:rPr>
                        <a:t>KITCHEN CRAFTED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 err="1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uffy" panose="020B0803060100000000"/>
                          <a:ea typeface="+mn-ea"/>
                          <a:cs typeface="+mn-cs"/>
                        </a:rPr>
                        <a:t>livermush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uffy" panose="020B0803060100000000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ln>
                            <a:noFill/>
                          </a:ln>
                          <a:latin typeface="Tuffy" panose="020B0803060100000000"/>
                        </a:rPr>
                        <a:t>EMBERS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err="1">
                          <a:ln>
                            <a:noFill/>
                          </a:ln>
                          <a:latin typeface="Tuffy" panose="020B0803060100000000"/>
                        </a:rPr>
                        <a:t>juevos</a:t>
                      </a:r>
                      <a:r>
                        <a:rPr lang="en-US" sz="1200" b="0" dirty="0">
                          <a:ln>
                            <a:noFill/>
                          </a:ln>
                          <a:latin typeface="Tuffy" panose="020B0803060100000000"/>
                        </a:rPr>
                        <a:t> rancheros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679317"/>
                  </a:ext>
                </a:extLst>
              </a:tr>
            </a:tbl>
          </a:graphicData>
        </a:graphic>
      </p:graphicFrame>
      <p:pic>
        <p:nvPicPr>
          <p:cNvPr id="18" name="Picture 17">
            <a:extLst>
              <a:ext uri="{FF2B5EF4-FFF2-40B4-BE49-F238E27FC236}">
                <a16:creationId xmlns:a16="http://schemas.microsoft.com/office/drawing/2014/main" id="{65A503BB-7193-31AD-110A-D34D38A361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774815" y="3242023"/>
            <a:ext cx="101605" cy="2673487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3701AA3-1F1B-A00D-72F8-0C9EFD1DDD46}"/>
              </a:ext>
            </a:extLst>
          </p:cNvPr>
          <p:cNvSpPr txBox="1"/>
          <p:nvPr/>
        </p:nvSpPr>
        <p:spPr>
          <a:xfrm>
            <a:off x="2922908" y="4349847"/>
            <a:ext cx="1990727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>
                <a:ln>
                  <a:noFill/>
                </a:ln>
                <a:solidFill>
                  <a:schemeClr val="tx1"/>
                </a:solidFill>
                <a:latin typeface="Tuffy" panose="020B0803060100000000" pitchFamily="34" charset="0"/>
              </a:rPr>
              <a:t>GRAB + GO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1933DB8-6E8C-ED8A-8CA7-C472230B0EBD}"/>
              </a:ext>
            </a:extLst>
          </p:cNvPr>
          <p:cNvCxnSpPr>
            <a:cxnSpLocks/>
          </p:cNvCxnSpPr>
          <p:nvPr/>
        </p:nvCxnSpPr>
        <p:spPr>
          <a:xfrm>
            <a:off x="3016268" y="4312066"/>
            <a:ext cx="1850202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621D7143-B454-73D3-F7A4-2C6483FEE8F0}"/>
              </a:ext>
            </a:extLst>
          </p:cNvPr>
          <p:cNvCxnSpPr/>
          <p:nvPr/>
        </p:nvCxnSpPr>
        <p:spPr>
          <a:xfrm>
            <a:off x="5599373" y="5105735"/>
            <a:ext cx="1850202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DB5864A9-17DB-7323-00D0-C10AE9676EBE}"/>
              </a:ext>
            </a:extLst>
          </p:cNvPr>
          <p:cNvSpPr txBox="1"/>
          <p:nvPr/>
        </p:nvSpPr>
        <p:spPr>
          <a:xfrm>
            <a:off x="5516595" y="5181284"/>
            <a:ext cx="2010487" cy="7232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dirty="0">
                <a:latin typeface="Century Gothic" panose="020B0502020202020204" pitchFamily="34" charset="0"/>
              </a:rPr>
              <a:t>KETTLE CHIP OF THE WEEK</a:t>
            </a:r>
          </a:p>
          <a:p>
            <a:pPr algn="ctr"/>
            <a:endParaRPr lang="en-US" sz="500" dirty="0"/>
          </a:p>
          <a:p>
            <a:pPr algn="ctr"/>
            <a:r>
              <a:rPr lang="en-US" sz="1200" dirty="0"/>
              <a:t>garlic + herb</a:t>
            </a:r>
          </a:p>
          <a:p>
            <a:pPr algn="ctr"/>
            <a:r>
              <a:rPr lang="en-US" sz="1200" dirty="0"/>
              <a:t>ranch</a:t>
            </a:r>
          </a:p>
        </p:txBody>
      </p: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0FC7AD2F-2018-8A41-17D1-3ACB20C5A2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3181221"/>
              </p:ext>
            </p:extLst>
          </p:nvPr>
        </p:nvGraphicFramePr>
        <p:xfrm>
          <a:off x="2812411" y="4818383"/>
          <a:ext cx="2268303" cy="11430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68303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power bowl| </a:t>
                      </a: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buffalo chicken + grain</a:t>
                      </a:r>
                      <a:endParaRPr lang="en-US" sz="900" b="0" dirty="0">
                        <a:ln>
                          <a:noFill/>
                        </a:ln>
                        <a:highlight>
                          <a:srgbClr val="FFFF00"/>
                        </a:highlight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510453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protein bites|</a:t>
                      </a: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 lemon basil </a:t>
                      </a:r>
                      <a:r>
                        <a:rPr lang="en-US" sz="900" b="0" dirty="0" err="1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chix</a:t>
                      </a: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 salad</a:t>
                      </a:r>
                      <a:endParaRPr lang="en-US" sz="900" b="1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fresh fruit | </a:t>
                      </a: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pineapple</a:t>
                      </a:r>
                      <a:endParaRPr lang="en-US" sz="900" b="1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66833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dessert | </a:t>
                      </a: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chocolate chip cannoli</a:t>
                      </a:r>
                      <a:endParaRPr lang="en-US" sz="900" b="1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74049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snack | </a:t>
                      </a: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cucumber crunch salad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220747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153992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C1C294-64CF-9E25-8CEC-E47559385D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hape, rectangle&#10;&#10;Description automatically generated">
            <a:extLst>
              <a:ext uri="{FF2B5EF4-FFF2-40B4-BE49-F238E27FC236}">
                <a16:creationId xmlns:a16="http://schemas.microsoft.com/office/drawing/2014/main" id="{3866C1EF-7CF7-2D76-6E51-A31196E8AA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772400" cy="10058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7FC9C04-35F1-999E-1A61-72194F39F965}"/>
              </a:ext>
            </a:extLst>
          </p:cNvPr>
          <p:cNvSpPr txBox="1"/>
          <p:nvPr/>
        </p:nvSpPr>
        <p:spPr>
          <a:xfrm>
            <a:off x="207174" y="348602"/>
            <a:ext cx="624099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Wk. 2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3138426C-AD5F-93BB-36F5-91A7768F9E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034" y="9487372"/>
            <a:ext cx="284518" cy="27228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4D150526-B8E9-053F-E310-56EA67F0A72B}"/>
              </a:ext>
            </a:extLst>
          </p:cNvPr>
          <p:cNvSpPr txBox="1"/>
          <p:nvPr/>
        </p:nvSpPr>
        <p:spPr>
          <a:xfrm>
            <a:off x="3910716" y="9514047"/>
            <a:ext cx="3779494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050" dirty="0">
                <a:latin typeface="Century Gothic" panose="020B0502020202020204" pitchFamily="34" charset="0"/>
              </a:rPr>
              <a:t>Associate Director, Corey Thacker | 704.384.4644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2350F3E-037D-89A1-371C-C8BECC46C141}"/>
              </a:ext>
            </a:extLst>
          </p:cNvPr>
          <p:cNvSpPr/>
          <p:nvPr/>
        </p:nvSpPr>
        <p:spPr>
          <a:xfrm>
            <a:off x="2652718" y="3408541"/>
            <a:ext cx="363550" cy="19907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E1409ED3-AD6C-1A29-A853-456AB7F75428}"/>
              </a:ext>
            </a:extLst>
          </p:cNvPr>
          <p:cNvSpPr/>
          <p:nvPr/>
        </p:nvSpPr>
        <p:spPr>
          <a:xfrm>
            <a:off x="581483" y="867831"/>
            <a:ext cx="2230930" cy="469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E96EE4DB-41F7-EE6C-BBC1-96670B2B1DD4}"/>
              </a:ext>
            </a:extLst>
          </p:cNvPr>
          <p:cNvSpPr/>
          <p:nvPr/>
        </p:nvSpPr>
        <p:spPr>
          <a:xfrm>
            <a:off x="2365619" y="6163325"/>
            <a:ext cx="582348" cy="28349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DBE66A2-7F64-028D-E82B-C7276D456500}"/>
              </a:ext>
            </a:extLst>
          </p:cNvPr>
          <p:cNvSpPr txBox="1"/>
          <p:nvPr/>
        </p:nvSpPr>
        <p:spPr>
          <a:xfrm>
            <a:off x="649591" y="9514047"/>
            <a:ext cx="2992942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050" dirty="0">
                <a:latin typeface="Century Gothic" panose="020B0502020202020204" pitchFamily="34" charset="0"/>
              </a:rPr>
              <a:t>Executive Chef, Chris Peeler | 704.384.8940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198C0E4-3B78-946E-1399-03C84CA064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6267" y="9495677"/>
            <a:ext cx="284518" cy="27228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95A4C25-D644-A4B6-F6E0-F50A89ECC12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9518" y="8938225"/>
            <a:ext cx="1920469" cy="17187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5353E72-694C-6E33-0255-186AAFB832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1957" y="6127799"/>
            <a:ext cx="1881718" cy="16840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DF1C00F-5BD4-941D-5123-C84CCFA7494E}"/>
              </a:ext>
            </a:extLst>
          </p:cNvPr>
          <p:cNvSpPr/>
          <p:nvPr/>
        </p:nvSpPr>
        <p:spPr>
          <a:xfrm rot="5400000">
            <a:off x="3608366" y="5673598"/>
            <a:ext cx="249844" cy="9953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7A0CBAF-3145-79CD-7100-B170F5FA54D2}"/>
              </a:ext>
            </a:extLst>
          </p:cNvPr>
          <p:cNvSpPr/>
          <p:nvPr/>
        </p:nvSpPr>
        <p:spPr>
          <a:xfrm rot="5400000">
            <a:off x="1366021" y="5649482"/>
            <a:ext cx="249844" cy="10311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0ADFF388-162F-EC9D-865C-FAED0E2646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66" y="39027"/>
            <a:ext cx="7641244" cy="2015958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0994C3B7-1956-91B4-F151-95F6E36EDCC0}"/>
              </a:ext>
            </a:extLst>
          </p:cNvPr>
          <p:cNvSpPr/>
          <p:nvPr/>
        </p:nvSpPr>
        <p:spPr>
          <a:xfrm>
            <a:off x="92092" y="2129378"/>
            <a:ext cx="115082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DBAA18E-3687-B6B1-B770-1F308192946C}"/>
              </a:ext>
            </a:extLst>
          </p:cNvPr>
          <p:cNvSpPr/>
          <p:nvPr/>
        </p:nvSpPr>
        <p:spPr>
          <a:xfrm>
            <a:off x="7507858" y="2129378"/>
            <a:ext cx="17245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9A71E2A7-E7CA-D59D-0D1B-59DC1BAFF6D9}"/>
              </a:ext>
            </a:extLst>
          </p:cNvPr>
          <p:cNvCxnSpPr>
            <a:cxnSpLocks/>
          </p:cNvCxnSpPr>
          <p:nvPr/>
        </p:nvCxnSpPr>
        <p:spPr>
          <a:xfrm>
            <a:off x="149633" y="2175910"/>
            <a:ext cx="190662" cy="0"/>
          </a:xfrm>
          <a:prstGeom prst="line">
            <a:avLst/>
          </a:prstGeom>
          <a:ln w="28575">
            <a:solidFill>
              <a:srgbClr val="0E0E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6DAA3CF4-BEB0-F377-0214-C89523637453}"/>
              </a:ext>
            </a:extLst>
          </p:cNvPr>
          <p:cNvCxnSpPr>
            <a:cxnSpLocks/>
          </p:cNvCxnSpPr>
          <p:nvPr/>
        </p:nvCxnSpPr>
        <p:spPr>
          <a:xfrm>
            <a:off x="244114" y="2175097"/>
            <a:ext cx="7359075" cy="11316"/>
          </a:xfrm>
          <a:prstGeom prst="line">
            <a:avLst/>
          </a:prstGeom>
          <a:ln w="28575">
            <a:solidFill>
              <a:srgbClr val="0E0E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F4C70C35-9A95-74A4-A8CF-80CB6F1359B9}"/>
              </a:ext>
            </a:extLst>
          </p:cNvPr>
          <p:cNvSpPr/>
          <p:nvPr/>
        </p:nvSpPr>
        <p:spPr>
          <a:xfrm>
            <a:off x="92093" y="2054985"/>
            <a:ext cx="190662" cy="735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DC21F464-5A35-3D1E-65A3-14E34444F21E}"/>
              </a:ext>
            </a:extLst>
          </p:cNvPr>
          <p:cNvSpPr/>
          <p:nvPr/>
        </p:nvSpPr>
        <p:spPr>
          <a:xfrm>
            <a:off x="7454474" y="2054985"/>
            <a:ext cx="235736" cy="735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263D034A-589B-D018-38FC-3CA944E3F61E}"/>
              </a:ext>
            </a:extLst>
          </p:cNvPr>
          <p:cNvSpPr txBox="1"/>
          <p:nvPr/>
        </p:nvSpPr>
        <p:spPr>
          <a:xfrm rot="16200000">
            <a:off x="1865105" y="4242944"/>
            <a:ext cx="1990727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>
                <a:latin typeface="Tuffy" panose="020B0803060100000000" pitchFamily="34" charset="0"/>
              </a:rPr>
              <a:t>tuesday</a:t>
            </a:r>
            <a:endParaRPr lang="en-US" sz="2100" b="1" dirty="0">
              <a:ln>
                <a:noFill/>
              </a:ln>
              <a:solidFill>
                <a:schemeClr val="tx1"/>
              </a:solidFill>
              <a:latin typeface="Tuffy" panose="020B0803060100000000" pitchFamily="34" charset="0"/>
            </a:endParaRPr>
          </a:p>
        </p:txBody>
      </p:sp>
      <p:graphicFrame>
        <p:nvGraphicFramePr>
          <p:cNvPr id="52" name="Table 51">
            <a:extLst>
              <a:ext uri="{FF2B5EF4-FFF2-40B4-BE49-F238E27FC236}">
                <a16:creationId xmlns:a16="http://schemas.microsoft.com/office/drawing/2014/main" id="{B8F806CE-A12D-3875-0F20-1374DA3F3C41}"/>
              </a:ext>
            </a:extLst>
          </p:cNvPr>
          <p:cNvGraphicFramePr>
            <a:graphicFrameLocks noGrp="1"/>
          </p:cNvGraphicFramePr>
          <p:nvPr/>
        </p:nvGraphicFramePr>
        <p:xfrm>
          <a:off x="282756" y="2309998"/>
          <a:ext cx="7171718" cy="5688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171718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568872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MIDDLE BAR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679317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F14D0C1D-4D6F-5DC0-7E44-899E32DE746A}"/>
              </a:ext>
            </a:extLst>
          </p:cNvPr>
          <p:cNvSpPr txBox="1"/>
          <p:nvPr/>
        </p:nvSpPr>
        <p:spPr>
          <a:xfrm rot="16200000">
            <a:off x="4370169" y="4156123"/>
            <a:ext cx="1990727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>
                <a:latin typeface="Tuffy" panose="020B0803060100000000" pitchFamily="34" charset="0"/>
              </a:rPr>
              <a:t>wednesday</a:t>
            </a:r>
            <a:endParaRPr lang="en-US" sz="2100" b="1" dirty="0">
              <a:ln>
                <a:noFill/>
              </a:ln>
              <a:solidFill>
                <a:schemeClr val="tx1"/>
              </a:solidFill>
              <a:latin typeface="Tuffy" panose="020B0803060100000000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4202F5C-6DA1-2FF4-B2A9-4EF8B2464C70}"/>
              </a:ext>
            </a:extLst>
          </p:cNvPr>
          <p:cNvSpPr txBox="1"/>
          <p:nvPr/>
        </p:nvSpPr>
        <p:spPr>
          <a:xfrm rot="16200000">
            <a:off x="-713386" y="4242944"/>
            <a:ext cx="1990727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>
                <a:ln>
                  <a:noFill/>
                </a:ln>
                <a:solidFill>
                  <a:schemeClr val="tx1"/>
                </a:solidFill>
                <a:latin typeface="Tuffy" panose="020B0803060100000000" pitchFamily="34" charset="0"/>
              </a:rPr>
              <a:t>monday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0AA3929-F022-7B68-44A8-80A411452640}"/>
              </a:ext>
            </a:extLst>
          </p:cNvPr>
          <p:cNvSpPr/>
          <p:nvPr/>
        </p:nvSpPr>
        <p:spPr>
          <a:xfrm>
            <a:off x="92092" y="6127799"/>
            <a:ext cx="7598118" cy="29822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6BE139D9-D6D2-E77A-8F5B-85F1CF5B2D3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66" y="6087543"/>
            <a:ext cx="2546951" cy="3061360"/>
          </a:xfrm>
          <a:prstGeom prst="rect">
            <a:avLst/>
          </a:prstGeom>
        </p:spPr>
      </p:pic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77042C2F-5A0D-086B-00D6-1336085903A5}"/>
              </a:ext>
            </a:extLst>
          </p:cNvPr>
          <p:cNvGraphicFramePr>
            <a:graphicFrameLocks noGrp="1"/>
          </p:cNvGraphicFramePr>
          <p:nvPr/>
        </p:nvGraphicFramePr>
        <p:xfrm>
          <a:off x="2947967" y="3169251"/>
          <a:ext cx="1903882" cy="12439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03882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273363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TOPPINGS + SIDES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679317"/>
                  </a:ext>
                </a:extLst>
              </a:tr>
              <a:tr h="9255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lettuce</a:t>
                      </a:r>
                    </a:p>
                    <a:p>
                      <a:pPr algn="ctr" fontAlgn="ctr"/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pico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de </a:t>
                      </a:r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gallo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salsa rojo</a:t>
                      </a:r>
                    </a:p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queso fresco</a:t>
                      </a:r>
                    </a:p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cheddar cheese</a:t>
                      </a:r>
                    </a:p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lime wedges</a:t>
                      </a:r>
                    </a:p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sour cream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A2D7FCB1-1FAD-9706-7639-3E3EB7D67660}"/>
              </a:ext>
            </a:extLst>
          </p:cNvPr>
          <p:cNvSpPr txBox="1"/>
          <p:nvPr/>
        </p:nvSpPr>
        <p:spPr>
          <a:xfrm rot="16200000">
            <a:off x="-697207" y="7385773"/>
            <a:ext cx="1990727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>
                <a:ln>
                  <a:noFill/>
                </a:ln>
                <a:solidFill>
                  <a:schemeClr val="tx1"/>
                </a:solidFill>
                <a:latin typeface="Tuffy" panose="020B0803060100000000" pitchFamily="34" charset="0"/>
              </a:rPr>
              <a:t>thursday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1791240-F181-5CFC-7A71-09E8E1A99F4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10832" y="6037105"/>
            <a:ext cx="2546951" cy="306136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FD70824-E675-0145-30A4-3690EE77BE8E}"/>
              </a:ext>
            </a:extLst>
          </p:cNvPr>
          <p:cNvSpPr txBox="1"/>
          <p:nvPr/>
        </p:nvSpPr>
        <p:spPr>
          <a:xfrm rot="16200000">
            <a:off x="1839960" y="7350831"/>
            <a:ext cx="1990727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>
                <a:ln>
                  <a:noFill/>
                </a:ln>
                <a:solidFill>
                  <a:schemeClr val="tx1"/>
                </a:solidFill>
                <a:latin typeface="Tuffy" panose="020B0803060100000000" pitchFamily="34" charset="0"/>
              </a:rPr>
              <a:t>friday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F0EBA3B0-25F6-6B92-B4D1-47D8487E3BD9}"/>
              </a:ext>
            </a:extLst>
          </p:cNvPr>
          <p:cNvSpPr txBox="1"/>
          <p:nvPr/>
        </p:nvSpPr>
        <p:spPr>
          <a:xfrm>
            <a:off x="176986" y="228861"/>
            <a:ext cx="624099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Wk. 5</a:t>
            </a:r>
          </a:p>
        </p:txBody>
      </p:sp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DF2AEEFD-6603-A5B9-3EF9-DAC25382F8E1}"/>
              </a:ext>
            </a:extLst>
          </p:cNvPr>
          <p:cNvGraphicFramePr>
            <a:graphicFrameLocks noGrp="1"/>
          </p:cNvGraphicFramePr>
          <p:nvPr/>
        </p:nvGraphicFramePr>
        <p:xfrm>
          <a:off x="2929187" y="4647857"/>
          <a:ext cx="1903882" cy="11998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03882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273363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SMOOTHIE BAR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679317"/>
                  </a:ext>
                </a:extLst>
              </a:tr>
              <a:tr h="9255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made to order smoothies 11am-2:30pm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</a:tbl>
          </a:graphicData>
        </a:graphic>
      </p:graphicFrame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7292E9C6-B764-AEDE-0E0D-3740B1D1DCAA}"/>
              </a:ext>
            </a:extLst>
          </p:cNvPr>
          <p:cNvCxnSpPr/>
          <p:nvPr/>
        </p:nvCxnSpPr>
        <p:spPr>
          <a:xfrm>
            <a:off x="3068218" y="4587976"/>
            <a:ext cx="1850202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35" name="Table 34">
            <a:extLst>
              <a:ext uri="{FF2B5EF4-FFF2-40B4-BE49-F238E27FC236}">
                <a16:creationId xmlns:a16="http://schemas.microsoft.com/office/drawing/2014/main" id="{0290F0DB-5237-D7B7-7DF9-3CBB2B7A1B8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8019816"/>
              </p:ext>
            </p:extLst>
          </p:nvPr>
        </p:nvGraphicFramePr>
        <p:xfrm>
          <a:off x="359075" y="3179127"/>
          <a:ext cx="1903882" cy="11998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03882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273363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TOPPINGS + SIDES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679317"/>
                  </a:ext>
                </a:extLst>
              </a:tr>
              <a:tr h="9255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potato salad</a:t>
                      </a:r>
                    </a:p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pasta salad</a:t>
                      </a:r>
                    </a:p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fresh fruit</a:t>
                      </a:r>
                    </a:p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coleslaw</a:t>
                      </a:r>
                    </a:p>
                    <a:p>
                      <a:pPr algn="ctr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</a:tbl>
          </a:graphicData>
        </a:graphic>
      </p:graphicFrame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28B4A2F1-F197-DB37-26D6-1308C0ADA367}"/>
              </a:ext>
            </a:extLst>
          </p:cNvPr>
          <p:cNvGraphicFramePr>
            <a:graphicFrameLocks noGrp="1"/>
          </p:cNvGraphicFramePr>
          <p:nvPr/>
        </p:nvGraphicFramePr>
        <p:xfrm>
          <a:off x="340295" y="4657733"/>
          <a:ext cx="1903882" cy="11998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03882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273363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SMOOTHIE BAR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679317"/>
                  </a:ext>
                </a:extLst>
              </a:tr>
              <a:tr h="9255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made to order smoothies 11am-2:30pm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</a:tbl>
          </a:graphicData>
        </a:graphic>
      </p:graphicFrame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id="{B4C6CD3F-D241-2E62-A130-C56D29AA8F63}"/>
              </a:ext>
            </a:extLst>
          </p:cNvPr>
          <p:cNvCxnSpPr/>
          <p:nvPr/>
        </p:nvCxnSpPr>
        <p:spPr>
          <a:xfrm>
            <a:off x="479326" y="4597852"/>
            <a:ext cx="1850202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47" name="Table 46">
            <a:extLst>
              <a:ext uri="{FF2B5EF4-FFF2-40B4-BE49-F238E27FC236}">
                <a16:creationId xmlns:a16="http://schemas.microsoft.com/office/drawing/2014/main" id="{FBC00FF2-E1C0-93F5-9715-255A3B45B520}"/>
              </a:ext>
            </a:extLst>
          </p:cNvPr>
          <p:cNvGraphicFramePr>
            <a:graphicFrameLocks noGrp="1"/>
          </p:cNvGraphicFramePr>
          <p:nvPr/>
        </p:nvGraphicFramePr>
        <p:xfrm>
          <a:off x="423691" y="6253217"/>
          <a:ext cx="1903882" cy="151828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03882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273363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TOPPINGS + SIDES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679317"/>
                  </a:ext>
                </a:extLst>
              </a:tr>
              <a:tr h="925540">
                <a:tc>
                  <a:txBody>
                    <a:bodyPr/>
                    <a:lstStyle/>
                    <a:p>
                      <a:pPr algn="ctr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bacon bits</a:t>
                      </a:r>
                    </a:p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green onion</a:t>
                      </a:r>
                    </a:p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jalapeno</a:t>
                      </a:r>
                    </a:p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cheddar cheese</a:t>
                      </a:r>
                    </a:p>
                    <a:p>
                      <a:pPr algn="ctr" fontAlgn="ctr"/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bbq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drizzle</a:t>
                      </a:r>
                    </a:p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ranch drizzle</a:t>
                      </a:r>
                    </a:p>
                    <a:p>
                      <a:pPr algn="ctr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</a:tbl>
          </a:graphicData>
        </a:graphic>
      </p:graphicFrame>
      <p:graphicFrame>
        <p:nvGraphicFramePr>
          <p:cNvPr id="51" name="Table 50">
            <a:extLst>
              <a:ext uri="{FF2B5EF4-FFF2-40B4-BE49-F238E27FC236}">
                <a16:creationId xmlns:a16="http://schemas.microsoft.com/office/drawing/2014/main" id="{186170B3-327A-54BE-C3C9-B6D15BEEE5C5}"/>
              </a:ext>
            </a:extLst>
          </p:cNvPr>
          <p:cNvGraphicFramePr>
            <a:graphicFrameLocks noGrp="1"/>
          </p:cNvGraphicFramePr>
          <p:nvPr/>
        </p:nvGraphicFramePr>
        <p:xfrm>
          <a:off x="404911" y="7731823"/>
          <a:ext cx="1903882" cy="11998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03882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273363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SMOOTHIE BAR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679317"/>
                  </a:ext>
                </a:extLst>
              </a:tr>
              <a:tr h="9255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made to order smoothies 11am-2:30pm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</a:tbl>
          </a:graphicData>
        </a:graphic>
      </p:graphicFrame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FFEE2EC4-B043-9537-DEAA-7B7A55F764D3}"/>
              </a:ext>
            </a:extLst>
          </p:cNvPr>
          <p:cNvCxnSpPr/>
          <p:nvPr/>
        </p:nvCxnSpPr>
        <p:spPr>
          <a:xfrm>
            <a:off x="543942" y="7671942"/>
            <a:ext cx="1850202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55" name="Table 54">
            <a:extLst>
              <a:ext uri="{FF2B5EF4-FFF2-40B4-BE49-F238E27FC236}">
                <a16:creationId xmlns:a16="http://schemas.microsoft.com/office/drawing/2014/main" id="{F17470F4-BA6D-92F1-503F-190768A9464F}"/>
              </a:ext>
            </a:extLst>
          </p:cNvPr>
          <p:cNvGraphicFramePr>
            <a:graphicFrameLocks noGrp="1"/>
          </p:cNvGraphicFramePr>
          <p:nvPr/>
        </p:nvGraphicFramePr>
        <p:xfrm>
          <a:off x="3004793" y="6227847"/>
          <a:ext cx="1903882" cy="11998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03882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273363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TOPPINGS + SIDES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679317"/>
                  </a:ext>
                </a:extLst>
              </a:tr>
              <a:tr h="9255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parmesan cheese</a:t>
                      </a:r>
                    </a:p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crushed red pepper</a:t>
                      </a:r>
                    </a:p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fresh basil</a:t>
                      </a:r>
                    </a:p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lemon wedge</a:t>
                      </a:r>
                    </a:p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mama’s blessing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</a:tbl>
          </a:graphicData>
        </a:graphic>
      </p:graphicFrame>
      <p:graphicFrame>
        <p:nvGraphicFramePr>
          <p:cNvPr id="56" name="Table 55">
            <a:extLst>
              <a:ext uri="{FF2B5EF4-FFF2-40B4-BE49-F238E27FC236}">
                <a16:creationId xmlns:a16="http://schemas.microsoft.com/office/drawing/2014/main" id="{4A4B18B7-739A-10C8-D6F6-B58F448A84DB}"/>
              </a:ext>
            </a:extLst>
          </p:cNvPr>
          <p:cNvGraphicFramePr>
            <a:graphicFrameLocks noGrp="1"/>
          </p:cNvGraphicFramePr>
          <p:nvPr/>
        </p:nvGraphicFramePr>
        <p:xfrm>
          <a:off x="2986013" y="7706453"/>
          <a:ext cx="1903882" cy="11998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03882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273363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SMOOTHIE BAR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679317"/>
                  </a:ext>
                </a:extLst>
              </a:tr>
              <a:tr h="9255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made to order smoothies 11am-2:30pm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</a:tbl>
          </a:graphicData>
        </a:graphic>
      </p:graphicFrame>
      <p:cxnSp>
        <p:nvCxnSpPr>
          <p:cNvPr id="57" name="Straight Connector 56">
            <a:extLst>
              <a:ext uri="{FF2B5EF4-FFF2-40B4-BE49-F238E27FC236}">
                <a16:creationId xmlns:a16="http://schemas.microsoft.com/office/drawing/2014/main" id="{C20CE078-EB0C-5EE8-D897-546D39D14EA2}"/>
              </a:ext>
            </a:extLst>
          </p:cNvPr>
          <p:cNvCxnSpPr/>
          <p:nvPr/>
        </p:nvCxnSpPr>
        <p:spPr>
          <a:xfrm>
            <a:off x="3125044" y="7646572"/>
            <a:ext cx="1850202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55862F6D-8763-56A7-812C-6D53B77920A1}"/>
              </a:ext>
            </a:extLst>
          </p:cNvPr>
          <p:cNvGraphicFramePr>
            <a:graphicFrameLocks noGrp="1"/>
          </p:cNvGraphicFramePr>
          <p:nvPr/>
        </p:nvGraphicFramePr>
        <p:xfrm>
          <a:off x="5543884" y="3194903"/>
          <a:ext cx="1903882" cy="11998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03882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273363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TOPPINGS + SIDES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679317"/>
                  </a:ext>
                </a:extLst>
              </a:tr>
              <a:tr h="9255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yum </a:t>
                      </a:r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yum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sauce</a:t>
                      </a:r>
                    </a:p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ginger sauce</a:t>
                      </a:r>
                    </a:p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soy sauce</a:t>
                      </a:r>
                    </a:p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lemon wedges</a:t>
                      </a:r>
                    </a:p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green onion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</a:tbl>
          </a:graphicData>
        </a:graphic>
      </p:graphicFrame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6CAF1B11-7C9E-D237-179D-7C3C6E48FB84}"/>
              </a:ext>
            </a:extLst>
          </p:cNvPr>
          <p:cNvGraphicFramePr>
            <a:graphicFrameLocks noGrp="1"/>
          </p:cNvGraphicFramePr>
          <p:nvPr/>
        </p:nvGraphicFramePr>
        <p:xfrm>
          <a:off x="5525104" y="4673509"/>
          <a:ext cx="1903882" cy="11998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03882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273363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SMOOTHIE BAR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679317"/>
                  </a:ext>
                </a:extLst>
              </a:tr>
              <a:tr h="92554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made to order smoothies 11am-2:30pm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</a:tbl>
          </a:graphicData>
        </a:graphic>
      </p:graphicFrame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0A3D53E-F04F-EB75-11E4-59872A485589}"/>
              </a:ext>
            </a:extLst>
          </p:cNvPr>
          <p:cNvCxnSpPr/>
          <p:nvPr/>
        </p:nvCxnSpPr>
        <p:spPr>
          <a:xfrm>
            <a:off x="5664135" y="4613628"/>
            <a:ext cx="1850202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50420302-D711-A41D-7D50-F26C44E7CF0A}"/>
              </a:ext>
            </a:extLst>
          </p:cNvPr>
          <p:cNvSpPr txBox="1"/>
          <p:nvPr/>
        </p:nvSpPr>
        <p:spPr>
          <a:xfrm>
            <a:off x="6402884" y="258658"/>
            <a:ext cx="116234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10/05 to 10/09</a:t>
            </a:r>
          </a:p>
        </p:txBody>
      </p:sp>
    </p:spTree>
    <p:extLst>
      <p:ext uri="{BB962C8B-B14F-4D97-AF65-F5344CB8AC3E}">
        <p14:creationId xmlns:p14="http://schemas.microsoft.com/office/powerpoint/2010/main" val="3653422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hape, rectangle&#10;&#10;Description automatically generated">
            <a:extLst>
              <a:ext uri="{FF2B5EF4-FFF2-40B4-BE49-F238E27FC236}">
                <a16:creationId xmlns:a16="http://schemas.microsoft.com/office/drawing/2014/main" id="{64C9E7E0-617F-FF83-8FA0-B3568D0178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772400" cy="10058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99EC99E-C3A2-7A95-566F-2555610897AE}"/>
              </a:ext>
            </a:extLst>
          </p:cNvPr>
          <p:cNvSpPr txBox="1"/>
          <p:nvPr/>
        </p:nvSpPr>
        <p:spPr>
          <a:xfrm>
            <a:off x="207174" y="348602"/>
            <a:ext cx="624099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Wk. 2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640036B4-5298-3CB5-02B6-C540BABEFB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034" y="9487372"/>
            <a:ext cx="284518" cy="27228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7FF0AE39-9C22-43A1-DFA0-0D4EABBC6680}"/>
              </a:ext>
            </a:extLst>
          </p:cNvPr>
          <p:cNvSpPr txBox="1"/>
          <p:nvPr/>
        </p:nvSpPr>
        <p:spPr>
          <a:xfrm>
            <a:off x="3910716" y="9514047"/>
            <a:ext cx="3779494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050" dirty="0">
                <a:latin typeface="Century Gothic" panose="020B0502020202020204" pitchFamily="34" charset="0"/>
              </a:rPr>
              <a:t>Associate Director, Corey Thacker | 704.384.4644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D88ECC7-D7A8-C623-FA3C-88021C5AAA82}"/>
              </a:ext>
            </a:extLst>
          </p:cNvPr>
          <p:cNvSpPr/>
          <p:nvPr/>
        </p:nvSpPr>
        <p:spPr>
          <a:xfrm>
            <a:off x="2652718" y="3408541"/>
            <a:ext cx="363550" cy="19907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ADC2BA83-4F31-F557-1935-2549E0ABF585}"/>
              </a:ext>
            </a:extLst>
          </p:cNvPr>
          <p:cNvSpPr/>
          <p:nvPr/>
        </p:nvSpPr>
        <p:spPr>
          <a:xfrm>
            <a:off x="581483" y="867831"/>
            <a:ext cx="2230930" cy="469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0BE0E02D-9580-67A5-4E0B-EC96FF216937}"/>
              </a:ext>
            </a:extLst>
          </p:cNvPr>
          <p:cNvSpPr/>
          <p:nvPr/>
        </p:nvSpPr>
        <p:spPr>
          <a:xfrm>
            <a:off x="2365619" y="6163325"/>
            <a:ext cx="582348" cy="28349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7C01C7F-8EC4-B709-8D70-A0275A656173}"/>
              </a:ext>
            </a:extLst>
          </p:cNvPr>
          <p:cNvSpPr txBox="1"/>
          <p:nvPr/>
        </p:nvSpPr>
        <p:spPr>
          <a:xfrm>
            <a:off x="649591" y="9514047"/>
            <a:ext cx="2992942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050" dirty="0">
                <a:latin typeface="Century Gothic" panose="020B0502020202020204" pitchFamily="34" charset="0"/>
              </a:rPr>
              <a:t>Executive Chef, Chris Peeler | 704.384.8940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BA6C883-567A-0B89-2B3F-B0A91DD008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6267" y="9495677"/>
            <a:ext cx="284518" cy="27228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5270604-DFE8-2C8A-A0F1-7AD741C02B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9518" y="8938225"/>
            <a:ext cx="1920469" cy="17187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1577197-BE18-9B1A-6566-8A7B63F2213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1957" y="6127799"/>
            <a:ext cx="1881718" cy="16840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739471A9-8FBB-2B35-BBDA-CD7D780030FF}"/>
              </a:ext>
            </a:extLst>
          </p:cNvPr>
          <p:cNvSpPr/>
          <p:nvPr/>
        </p:nvSpPr>
        <p:spPr>
          <a:xfrm rot="5400000">
            <a:off x="3608366" y="5673598"/>
            <a:ext cx="249844" cy="9953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F8CE1FB-685C-A49D-C37C-3A0D055CA2B2}"/>
              </a:ext>
            </a:extLst>
          </p:cNvPr>
          <p:cNvSpPr/>
          <p:nvPr/>
        </p:nvSpPr>
        <p:spPr>
          <a:xfrm rot="5400000">
            <a:off x="1366021" y="5649482"/>
            <a:ext cx="249844" cy="10311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66D50299-C94F-A884-07FC-C752DC0846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66" y="39027"/>
            <a:ext cx="7641244" cy="2015958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CD50922A-4A60-E957-FAD9-377BF37FF84A}"/>
              </a:ext>
            </a:extLst>
          </p:cNvPr>
          <p:cNvSpPr/>
          <p:nvPr/>
        </p:nvSpPr>
        <p:spPr>
          <a:xfrm>
            <a:off x="92092" y="2129378"/>
            <a:ext cx="115082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906D1E0-8618-48AA-7B22-B9070C1C3C44}"/>
              </a:ext>
            </a:extLst>
          </p:cNvPr>
          <p:cNvSpPr/>
          <p:nvPr/>
        </p:nvSpPr>
        <p:spPr>
          <a:xfrm>
            <a:off x="7507858" y="2129378"/>
            <a:ext cx="17245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AB7FC272-8630-F182-1AA2-923787580E63}"/>
              </a:ext>
            </a:extLst>
          </p:cNvPr>
          <p:cNvCxnSpPr>
            <a:cxnSpLocks/>
          </p:cNvCxnSpPr>
          <p:nvPr/>
        </p:nvCxnSpPr>
        <p:spPr>
          <a:xfrm>
            <a:off x="149633" y="2175910"/>
            <a:ext cx="190662" cy="0"/>
          </a:xfrm>
          <a:prstGeom prst="line">
            <a:avLst/>
          </a:prstGeom>
          <a:ln w="28575">
            <a:solidFill>
              <a:srgbClr val="0E0E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3AB07B85-2821-3FCB-D39F-847A6CBDA355}"/>
              </a:ext>
            </a:extLst>
          </p:cNvPr>
          <p:cNvCxnSpPr>
            <a:cxnSpLocks/>
          </p:cNvCxnSpPr>
          <p:nvPr/>
        </p:nvCxnSpPr>
        <p:spPr>
          <a:xfrm>
            <a:off x="244114" y="2175097"/>
            <a:ext cx="7359075" cy="11316"/>
          </a:xfrm>
          <a:prstGeom prst="line">
            <a:avLst/>
          </a:prstGeom>
          <a:ln w="28575">
            <a:solidFill>
              <a:srgbClr val="0E0E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87067663-F00F-72FF-9E66-9D1FE14A5D7C}"/>
              </a:ext>
            </a:extLst>
          </p:cNvPr>
          <p:cNvSpPr/>
          <p:nvPr/>
        </p:nvSpPr>
        <p:spPr>
          <a:xfrm>
            <a:off x="92093" y="2054985"/>
            <a:ext cx="190662" cy="735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D66512F9-4D6E-7C46-05A1-31B74F3C534F}"/>
              </a:ext>
            </a:extLst>
          </p:cNvPr>
          <p:cNvSpPr/>
          <p:nvPr/>
        </p:nvSpPr>
        <p:spPr>
          <a:xfrm>
            <a:off x="7454474" y="2054985"/>
            <a:ext cx="235736" cy="735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30A24B00-54D0-CF8E-9449-9058C197B848}"/>
              </a:ext>
            </a:extLst>
          </p:cNvPr>
          <p:cNvSpPr txBox="1"/>
          <p:nvPr/>
        </p:nvSpPr>
        <p:spPr>
          <a:xfrm rot="16200000">
            <a:off x="1865105" y="4242944"/>
            <a:ext cx="1990727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>
                <a:ln>
                  <a:noFill/>
                </a:ln>
                <a:solidFill>
                  <a:schemeClr val="tx1"/>
                </a:solidFill>
                <a:latin typeface="Tuffy" panose="020B0803060100000000" pitchFamily="34" charset="0"/>
              </a:rPr>
              <a:t>Week 2 </a:t>
            </a:r>
          </a:p>
        </p:txBody>
      </p:sp>
      <p:graphicFrame>
        <p:nvGraphicFramePr>
          <p:cNvPr id="52" name="Table 51">
            <a:extLst>
              <a:ext uri="{FF2B5EF4-FFF2-40B4-BE49-F238E27FC236}">
                <a16:creationId xmlns:a16="http://schemas.microsoft.com/office/drawing/2014/main" id="{6C76B890-8D88-A089-DEFA-EFDA8CB2FF8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0568510"/>
              </p:ext>
            </p:extLst>
          </p:nvPr>
        </p:nvGraphicFramePr>
        <p:xfrm>
          <a:off x="282756" y="2309998"/>
          <a:ext cx="7171718" cy="5688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171718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568872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SALAD BAR THEME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679317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3580152F-4A60-9824-A672-6661DB9CD9BD}"/>
              </a:ext>
            </a:extLst>
          </p:cNvPr>
          <p:cNvSpPr txBox="1"/>
          <p:nvPr/>
        </p:nvSpPr>
        <p:spPr>
          <a:xfrm rot="16200000">
            <a:off x="4370169" y="4156123"/>
            <a:ext cx="1990727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>
                <a:ln>
                  <a:noFill/>
                </a:ln>
                <a:solidFill>
                  <a:schemeClr val="tx1"/>
                </a:solidFill>
                <a:latin typeface="Tuffy" panose="020B0803060100000000" pitchFamily="34" charset="0"/>
              </a:rPr>
              <a:t>Week 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83D3752-0FD2-EE08-3A30-EDE64F287A87}"/>
              </a:ext>
            </a:extLst>
          </p:cNvPr>
          <p:cNvSpPr txBox="1"/>
          <p:nvPr/>
        </p:nvSpPr>
        <p:spPr>
          <a:xfrm rot="16200000">
            <a:off x="-713386" y="4242944"/>
            <a:ext cx="1990727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>
                <a:ln>
                  <a:noFill/>
                </a:ln>
                <a:solidFill>
                  <a:schemeClr val="tx1"/>
                </a:solidFill>
                <a:latin typeface="Tuffy" panose="020B0803060100000000" pitchFamily="34" charset="0"/>
              </a:rPr>
              <a:t>Week 1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B118D8C6-B84A-F66E-7F7A-B3158DD5F0A0}"/>
              </a:ext>
            </a:extLst>
          </p:cNvPr>
          <p:cNvSpPr/>
          <p:nvPr/>
        </p:nvSpPr>
        <p:spPr>
          <a:xfrm>
            <a:off x="92092" y="6127799"/>
            <a:ext cx="7598118" cy="29822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DE51BE71-B470-DB41-BDDB-0CFFABF3E0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66" y="6087543"/>
            <a:ext cx="2546951" cy="3061360"/>
          </a:xfrm>
          <a:prstGeom prst="rect">
            <a:avLst/>
          </a:prstGeom>
        </p:spPr>
      </p:pic>
      <p:graphicFrame>
        <p:nvGraphicFramePr>
          <p:cNvPr id="23" name="Table 22">
            <a:extLst>
              <a:ext uri="{FF2B5EF4-FFF2-40B4-BE49-F238E27FC236}">
                <a16:creationId xmlns:a16="http://schemas.microsoft.com/office/drawing/2014/main" id="{05B7ED5D-310E-BAA7-907A-A3B05B9BAF4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840914"/>
              </p:ext>
            </p:extLst>
          </p:nvPr>
        </p:nvGraphicFramePr>
        <p:xfrm>
          <a:off x="314225" y="6272564"/>
          <a:ext cx="2018868" cy="28046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9434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  <a:gridCol w="1009434">
                  <a:extLst>
                    <a:ext uri="{9D8B030D-6E8A-4147-A177-3AD203B41FA5}">
                      <a16:colId xmlns:a16="http://schemas.microsoft.com/office/drawing/2014/main" val="2510042849"/>
                    </a:ext>
                  </a:extLst>
                </a:gridCol>
              </a:tblGrid>
              <a:tr h="512424">
                <a:tc gridSpan="2"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GREEK OUT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79317"/>
                  </a:ext>
                </a:extLst>
              </a:tr>
              <a:tr h="48039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Marinated Artichokes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Grilled Pita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  <a:tr h="362366"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Fresh Oregano 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Kalamata Olives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5646991"/>
                  </a:ext>
                </a:extLst>
              </a:tr>
              <a:tr h="362366"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Cucumbers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Pepperoncini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7477197"/>
                  </a:ext>
                </a:extLst>
              </a:tr>
              <a:tr h="362366"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Crumbled Feta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Red Onion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0370260"/>
                  </a:ext>
                </a:extLst>
              </a:tr>
              <a:tr h="362366"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Green Olives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Tomatoes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8471388"/>
                  </a:ext>
                </a:extLst>
              </a:tr>
              <a:tr h="362366"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Green Onion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Green Goddess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435228"/>
                  </a:ext>
                </a:extLst>
              </a:tr>
            </a:tbl>
          </a:graphicData>
        </a:graphic>
      </p:graphicFrame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6FD5F8D3-66F1-8DAA-6773-B6D8EB7E07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5580924"/>
              </p:ext>
            </p:extLst>
          </p:nvPr>
        </p:nvGraphicFramePr>
        <p:xfrm>
          <a:off x="2961351" y="3217050"/>
          <a:ext cx="2018868" cy="27106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9434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  <a:gridCol w="1009434">
                  <a:extLst>
                    <a:ext uri="{9D8B030D-6E8A-4147-A177-3AD203B41FA5}">
                      <a16:colId xmlns:a16="http://schemas.microsoft.com/office/drawing/2014/main" val="2510042849"/>
                    </a:ext>
                  </a:extLst>
                </a:gridCol>
              </a:tblGrid>
              <a:tr h="481228">
                <a:tc gridSpan="2"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CIAO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79317"/>
                  </a:ext>
                </a:extLst>
              </a:tr>
              <a:tr h="45115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Marinated Artichokes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Roma Tomato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  <a:tr h="292005"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Black Olives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Croutons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5646991"/>
                  </a:ext>
                </a:extLst>
              </a:tr>
              <a:tr h="451151"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Fresh </a:t>
                      </a:r>
                    </a:p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Mozzarella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Red Onion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7477197"/>
                  </a:ext>
                </a:extLst>
              </a:tr>
              <a:tr h="292005"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Orzo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Salami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0370260"/>
                  </a:ext>
                </a:extLst>
              </a:tr>
              <a:tr h="292005"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Parmesan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Garlic Knots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8471388"/>
                  </a:ext>
                </a:extLst>
              </a:tr>
              <a:tr h="451151"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Pepperoncini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Sun Dried Tomato Vinaigrette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435228"/>
                  </a:ext>
                </a:extLst>
              </a:tr>
            </a:tbl>
          </a:graphicData>
        </a:graphic>
      </p:graphicFrame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57657A6A-1631-63B9-BF44-AD429BF7E03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5422741"/>
              </p:ext>
            </p:extLst>
          </p:nvPr>
        </p:nvGraphicFramePr>
        <p:xfrm>
          <a:off x="5503995" y="3204534"/>
          <a:ext cx="2018868" cy="26974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9434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  <a:gridCol w="1009434">
                  <a:extLst>
                    <a:ext uri="{9D8B030D-6E8A-4147-A177-3AD203B41FA5}">
                      <a16:colId xmlns:a16="http://schemas.microsoft.com/office/drawing/2014/main" val="2510042849"/>
                    </a:ext>
                  </a:extLst>
                </a:gridCol>
              </a:tblGrid>
              <a:tr h="545118">
                <a:tc gridSpan="2"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Pan Pacific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79317"/>
                  </a:ext>
                </a:extLst>
              </a:tr>
              <a:tr h="37385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Carrots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Peanuts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  <a:tr h="355699"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Celery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Peppers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5646991"/>
                  </a:ext>
                </a:extLst>
              </a:tr>
              <a:tr h="355699"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Crispy Wonton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Tofu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7477197"/>
                  </a:ext>
                </a:extLst>
              </a:tr>
              <a:tr h="355699"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Daikon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Citrus Vinaigrette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0370260"/>
                  </a:ext>
                </a:extLst>
              </a:tr>
              <a:tr h="355699"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Edamame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Water Chestnuts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8471388"/>
                  </a:ext>
                </a:extLst>
              </a:tr>
              <a:tr h="355699"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Green Onion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Foccacia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 Nova Cond" panose="020B0506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435228"/>
                  </a:ext>
                </a:extLst>
              </a:tr>
            </a:tbl>
          </a:graphicData>
        </a:graphic>
      </p:graphicFrame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8D486D0B-483B-5C72-ADFE-DF36745C7A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9370739"/>
              </p:ext>
            </p:extLst>
          </p:nvPr>
        </p:nvGraphicFramePr>
        <p:xfrm>
          <a:off x="434328" y="3126878"/>
          <a:ext cx="2018868" cy="27751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9434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  <a:gridCol w="1009434">
                  <a:extLst>
                    <a:ext uri="{9D8B030D-6E8A-4147-A177-3AD203B41FA5}">
                      <a16:colId xmlns:a16="http://schemas.microsoft.com/office/drawing/2014/main" val="2510042849"/>
                    </a:ext>
                  </a:extLst>
                </a:gridCol>
              </a:tblGrid>
              <a:tr h="711986">
                <a:tc gridSpan="2"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FIESTA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79317"/>
                  </a:ext>
                </a:extLst>
              </a:tr>
              <a:tr h="34385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Guacamole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Lime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  <a:tr h="343856"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Black Beans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Peppers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5646991"/>
                  </a:ext>
                </a:extLst>
              </a:tr>
              <a:tr h="343856"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Chili Crisp Ranch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Roasted Corn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7477197"/>
                  </a:ext>
                </a:extLst>
              </a:tr>
              <a:tr h="343856"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Cilantro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Tortilla Chips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0370260"/>
                  </a:ext>
                </a:extLst>
              </a:tr>
              <a:tr h="343856"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Green Onion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Salsa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8471388"/>
                  </a:ext>
                </a:extLst>
              </a:tr>
              <a:tr h="343856"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Jalapeno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Cornbread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435228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BF835E37-4F6B-7AD3-5728-E0F8007B29F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74543" y="6127799"/>
            <a:ext cx="2546951" cy="306136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AE05E95-A6C2-9D23-F940-12B738AA718F}"/>
              </a:ext>
            </a:extLst>
          </p:cNvPr>
          <p:cNvSpPr txBox="1"/>
          <p:nvPr/>
        </p:nvSpPr>
        <p:spPr>
          <a:xfrm rot="16200000">
            <a:off x="1869037" y="4331360"/>
            <a:ext cx="1990727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>
                <a:ln>
                  <a:noFill/>
                </a:ln>
                <a:solidFill>
                  <a:schemeClr val="tx1"/>
                </a:solidFill>
                <a:latin typeface="Tuffy" panose="020B0803060100000000" pitchFamily="34" charset="0"/>
              </a:rPr>
              <a:t>Week 2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A209BD4-0F56-A2CB-9EC2-601D3117D80C}"/>
              </a:ext>
            </a:extLst>
          </p:cNvPr>
          <p:cNvSpPr txBox="1"/>
          <p:nvPr/>
        </p:nvSpPr>
        <p:spPr>
          <a:xfrm rot="16200000">
            <a:off x="1906357" y="7367072"/>
            <a:ext cx="1990727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>
                <a:ln>
                  <a:noFill/>
                </a:ln>
                <a:solidFill>
                  <a:schemeClr val="tx1"/>
                </a:solidFill>
                <a:latin typeface="Tuffy" panose="020B0803060100000000" pitchFamily="34" charset="0"/>
              </a:rPr>
              <a:t>Week 5 </a:t>
            </a:r>
          </a:p>
        </p:txBody>
      </p:sp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id="{351A9DDD-1191-069F-137D-9BE7EEBA97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4243125"/>
              </p:ext>
            </p:extLst>
          </p:nvPr>
        </p:nvGraphicFramePr>
        <p:xfrm>
          <a:off x="3050897" y="6169866"/>
          <a:ext cx="2018868" cy="28284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9434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  <a:gridCol w="1009434">
                  <a:extLst>
                    <a:ext uri="{9D8B030D-6E8A-4147-A177-3AD203B41FA5}">
                      <a16:colId xmlns:a16="http://schemas.microsoft.com/office/drawing/2014/main" val="2510042849"/>
                    </a:ext>
                  </a:extLst>
                </a:gridCol>
              </a:tblGrid>
              <a:tr h="725662">
                <a:tc gridSpan="2"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SOCAL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79317"/>
                  </a:ext>
                </a:extLst>
              </a:tr>
              <a:tr h="3504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Avocado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grilled pita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  <a:tr h="350460"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goat cheese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black beans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5646991"/>
                  </a:ext>
                </a:extLst>
              </a:tr>
              <a:tr h="350460"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grilled pita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 Nova Cond" panose="020B0506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7477197"/>
                  </a:ext>
                </a:extLst>
              </a:tr>
              <a:tr h="350460"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white beans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 Nova Cond" panose="020B0506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0370260"/>
                  </a:ext>
                </a:extLst>
              </a:tr>
              <a:tr h="350460"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almonds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 Nova Cond" panose="020B0506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8471388"/>
                  </a:ext>
                </a:extLst>
              </a:tr>
              <a:tr h="350460"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roasted corn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 Nova Cond" panose="020B0506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435228"/>
                  </a:ext>
                </a:extLst>
              </a:tr>
            </a:tbl>
          </a:graphicData>
        </a:graphic>
      </p:graphicFrame>
      <p:sp>
        <p:nvSpPr>
          <p:cNvPr id="25" name="TextBox 24">
            <a:extLst>
              <a:ext uri="{FF2B5EF4-FFF2-40B4-BE49-F238E27FC236}">
                <a16:creationId xmlns:a16="http://schemas.microsoft.com/office/drawing/2014/main" id="{BED00FA9-EE1A-C5C4-68F7-FD8E41BBD69B}"/>
              </a:ext>
            </a:extLst>
          </p:cNvPr>
          <p:cNvSpPr txBox="1"/>
          <p:nvPr/>
        </p:nvSpPr>
        <p:spPr>
          <a:xfrm>
            <a:off x="3389614" y="2963917"/>
            <a:ext cx="116234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09/07 to 09/11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D87C761-5966-81A3-D9CA-4835739362E2}"/>
              </a:ext>
            </a:extLst>
          </p:cNvPr>
          <p:cNvSpPr txBox="1"/>
          <p:nvPr/>
        </p:nvSpPr>
        <p:spPr>
          <a:xfrm>
            <a:off x="5957453" y="2965086"/>
            <a:ext cx="116234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09/14 to 09/18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F76BB41-9FD7-CED9-55A0-F21A6336E8F2}"/>
              </a:ext>
            </a:extLst>
          </p:cNvPr>
          <p:cNvSpPr txBox="1"/>
          <p:nvPr/>
        </p:nvSpPr>
        <p:spPr>
          <a:xfrm>
            <a:off x="701873" y="2957537"/>
            <a:ext cx="116234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08/31 to 09/04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D648AA8-F11A-B714-4B4F-4ED52427B105}"/>
              </a:ext>
            </a:extLst>
          </p:cNvPr>
          <p:cNvSpPr txBox="1"/>
          <p:nvPr/>
        </p:nvSpPr>
        <p:spPr>
          <a:xfrm>
            <a:off x="741270" y="5978942"/>
            <a:ext cx="116234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09/21 to 09/25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3CA24772-99B9-9684-14EF-EF61CD6FD89C}"/>
              </a:ext>
            </a:extLst>
          </p:cNvPr>
          <p:cNvSpPr txBox="1"/>
          <p:nvPr/>
        </p:nvSpPr>
        <p:spPr>
          <a:xfrm>
            <a:off x="3247355" y="5995504"/>
            <a:ext cx="116234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09/28 to 10/02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D884273-3FD6-AA66-DA96-4A917B74C40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84354" y="6146169"/>
            <a:ext cx="2546951" cy="306136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BA24B287-36C5-B56B-197E-2F87A6F3969F}"/>
              </a:ext>
            </a:extLst>
          </p:cNvPr>
          <p:cNvSpPr txBox="1"/>
          <p:nvPr/>
        </p:nvSpPr>
        <p:spPr>
          <a:xfrm rot="16200000">
            <a:off x="4428654" y="7388215"/>
            <a:ext cx="1990727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>
                <a:ln>
                  <a:noFill/>
                </a:ln>
                <a:solidFill>
                  <a:schemeClr val="tx1"/>
                </a:solidFill>
                <a:latin typeface="Tuffy" panose="020B0803060100000000" pitchFamily="34" charset="0"/>
              </a:rPr>
              <a:t>Week 6 </a:t>
            </a:r>
          </a:p>
        </p:txBody>
      </p:sp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0C28272D-ABB7-EABF-A03A-6FB9EA3295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7318789"/>
              </p:ext>
            </p:extLst>
          </p:nvPr>
        </p:nvGraphicFramePr>
        <p:xfrm>
          <a:off x="5531105" y="6181753"/>
          <a:ext cx="2018868" cy="282842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9434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  <a:gridCol w="1009434">
                  <a:extLst>
                    <a:ext uri="{9D8B030D-6E8A-4147-A177-3AD203B41FA5}">
                      <a16:colId xmlns:a16="http://schemas.microsoft.com/office/drawing/2014/main" val="2510042849"/>
                    </a:ext>
                  </a:extLst>
                </a:gridCol>
              </a:tblGrid>
              <a:tr h="725662">
                <a:tc gridSpan="2"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SMOKEHOUSE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79317"/>
                  </a:ext>
                </a:extLst>
              </a:tr>
              <a:tr h="35046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roasted corn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cucumber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  <a:tr h="350460"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crispy onions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tomato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5646991"/>
                  </a:ext>
                </a:extLst>
              </a:tr>
              <a:tr h="350460"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cowboy caviar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red onion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17477197"/>
                  </a:ext>
                </a:extLst>
              </a:tr>
              <a:tr h="350460"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coleslaw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roasted red pepper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00370260"/>
                  </a:ext>
                </a:extLst>
              </a:tr>
              <a:tr h="350460"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smoked chicken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chipotle ranch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88471388"/>
                  </a:ext>
                </a:extLst>
              </a:tr>
              <a:tr h="350460"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ova Cond" panose="020B0506020202020204" pitchFamily="34" charset="0"/>
                        </a:rPr>
                        <a:t>black beans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Arial Nova Cond" panose="020B0506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435228"/>
                  </a:ext>
                </a:extLst>
              </a:tr>
            </a:tbl>
          </a:graphicData>
        </a:graphic>
      </p:graphicFrame>
      <p:sp>
        <p:nvSpPr>
          <p:cNvPr id="34" name="TextBox 33">
            <a:extLst>
              <a:ext uri="{FF2B5EF4-FFF2-40B4-BE49-F238E27FC236}">
                <a16:creationId xmlns:a16="http://schemas.microsoft.com/office/drawing/2014/main" id="{261CB18A-C6CB-FFC2-4037-8F87A1EFB3F8}"/>
              </a:ext>
            </a:extLst>
          </p:cNvPr>
          <p:cNvSpPr txBox="1"/>
          <p:nvPr/>
        </p:nvSpPr>
        <p:spPr>
          <a:xfrm>
            <a:off x="5932258" y="6004688"/>
            <a:ext cx="116234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10/05 to 10/09</a:t>
            </a:r>
          </a:p>
        </p:txBody>
      </p:sp>
    </p:spTree>
    <p:extLst>
      <p:ext uri="{BB962C8B-B14F-4D97-AF65-F5344CB8AC3E}">
        <p14:creationId xmlns:p14="http://schemas.microsoft.com/office/powerpoint/2010/main" val="32243470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2ADFED-1412-A631-C81B-03297FD63B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hape, rectangle&#10;&#10;Description automatically generated">
            <a:extLst>
              <a:ext uri="{FF2B5EF4-FFF2-40B4-BE49-F238E27FC236}">
                <a16:creationId xmlns:a16="http://schemas.microsoft.com/office/drawing/2014/main" id="{585B7E70-C6CC-BEDA-7361-255C087DE5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772400" cy="10058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56B3EF0-6607-7D47-4E5C-3D1F93AE6532}"/>
              </a:ext>
            </a:extLst>
          </p:cNvPr>
          <p:cNvSpPr txBox="1"/>
          <p:nvPr/>
        </p:nvSpPr>
        <p:spPr>
          <a:xfrm>
            <a:off x="207174" y="348602"/>
            <a:ext cx="624099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Wk. 2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3206A9B8-27F6-9B71-943E-2762C727F58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034" y="9487372"/>
            <a:ext cx="284518" cy="27228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BD4CAFB6-3D55-303E-11FE-83AA5046508C}"/>
              </a:ext>
            </a:extLst>
          </p:cNvPr>
          <p:cNvSpPr txBox="1"/>
          <p:nvPr/>
        </p:nvSpPr>
        <p:spPr>
          <a:xfrm>
            <a:off x="3910716" y="9514047"/>
            <a:ext cx="3779494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050" dirty="0">
                <a:latin typeface="Century Gothic" panose="020B0502020202020204" pitchFamily="34" charset="0"/>
              </a:rPr>
              <a:t>Associate Director, Corey Thacker | 704.384.4644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F179051-57CF-9981-19DE-9BA994BDEB06}"/>
              </a:ext>
            </a:extLst>
          </p:cNvPr>
          <p:cNvSpPr/>
          <p:nvPr/>
        </p:nvSpPr>
        <p:spPr>
          <a:xfrm>
            <a:off x="2652718" y="3408541"/>
            <a:ext cx="363550" cy="19907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6C70552-E352-3822-63AD-ADACF3361A02}"/>
              </a:ext>
            </a:extLst>
          </p:cNvPr>
          <p:cNvSpPr/>
          <p:nvPr/>
        </p:nvSpPr>
        <p:spPr>
          <a:xfrm>
            <a:off x="581483" y="867831"/>
            <a:ext cx="2230930" cy="469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488C911F-53CE-9D80-0436-19717D7FA229}"/>
              </a:ext>
            </a:extLst>
          </p:cNvPr>
          <p:cNvSpPr/>
          <p:nvPr/>
        </p:nvSpPr>
        <p:spPr>
          <a:xfrm>
            <a:off x="2365619" y="6163325"/>
            <a:ext cx="582348" cy="28349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77E28E9-654D-B91E-BA06-26E67E5F681B}"/>
              </a:ext>
            </a:extLst>
          </p:cNvPr>
          <p:cNvSpPr txBox="1"/>
          <p:nvPr/>
        </p:nvSpPr>
        <p:spPr>
          <a:xfrm>
            <a:off x="649591" y="9514047"/>
            <a:ext cx="2992942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050" dirty="0">
                <a:latin typeface="Century Gothic" panose="020B0502020202020204" pitchFamily="34" charset="0"/>
              </a:rPr>
              <a:t>Executive Chef, Chris Peeler | 704.384.8940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06E9B00-1452-39A8-7EC2-BBED84896D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6267" y="9495677"/>
            <a:ext cx="284518" cy="27228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8A27AE64-0FE8-B69B-FFED-EBAABBEE31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9518" y="8938225"/>
            <a:ext cx="1920469" cy="17187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C7E40F2-8E52-41E4-B938-3310538986F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1957" y="6127799"/>
            <a:ext cx="1881718" cy="16840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67ACA9E9-81E5-039A-8E97-F3824DF1E995}"/>
              </a:ext>
            </a:extLst>
          </p:cNvPr>
          <p:cNvSpPr/>
          <p:nvPr/>
        </p:nvSpPr>
        <p:spPr>
          <a:xfrm rot="5400000">
            <a:off x="3608366" y="5673598"/>
            <a:ext cx="249844" cy="9953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EC445B5-63D8-A9CD-8C10-D86F87023D6F}"/>
              </a:ext>
            </a:extLst>
          </p:cNvPr>
          <p:cNvSpPr/>
          <p:nvPr/>
        </p:nvSpPr>
        <p:spPr>
          <a:xfrm rot="5400000">
            <a:off x="1366021" y="5649482"/>
            <a:ext cx="249844" cy="10311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7E480DD0-CA39-342D-7BF3-9FA848BF5A9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66" y="39027"/>
            <a:ext cx="7641244" cy="2015958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A6B32377-C2ED-4C48-601E-997937E59808}"/>
              </a:ext>
            </a:extLst>
          </p:cNvPr>
          <p:cNvSpPr/>
          <p:nvPr/>
        </p:nvSpPr>
        <p:spPr>
          <a:xfrm>
            <a:off x="92092" y="2129378"/>
            <a:ext cx="115082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FED6A7F-E411-A55D-8937-331EA2385986}"/>
              </a:ext>
            </a:extLst>
          </p:cNvPr>
          <p:cNvSpPr/>
          <p:nvPr/>
        </p:nvSpPr>
        <p:spPr>
          <a:xfrm>
            <a:off x="7507858" y="2129378"/>
            <a:ext cx="17245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64221ADD-8052-BF2B-A704-45B0BAA435D3}"/>
              </a:ext>
            </a:extLst>
          </p:cNvPr>
          <p:cNvCxnSpPr>
            <a:cxnSpLocks/>
          </p:cNvCxnSpPr>
          <p:nvPr/>
        </p:nvCxnSpPr>
        <p:spPr>
          <a:xfrm>
            <a:off x="149633" y="2175910"/>
            <a:ext cx="190662" cy="0"/>
          </a:xfrm>
          <a:prstGeom prst="line">
            <a:avLst/>
          </a:prstGeom>
          <a:ln w="28575">
            <a:solidFill>
              <a:srgbClr val="0E0E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3D2EFAF9-DE34-B573-F440-A5E4B2EE6676}"/>
              </a:ext>
            </a:extLst>
          </p:cNvPr>
          <p:cNvCxnSpPr>
            <a:cxnSpLocks/>
          </p:cNvCxnSpPr>
          <p:nvPr/>
        </p:nvCxnSpPr>
        <p:spPr>
          <a:xfrm>
            <a:off x="244114" y="2175097"/>
            <a:ext cx="7359075" cy="11316"/>
          </a:xfrm>
          <a:prstGeom prst="line">
            <a:avLst/>
          </a:prstGeom>
          <a:ln w="28575">
            <a:solidFill>
              <a:srgbClr val="0E0E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AE9BE562-3DB6-1148-62E4-CCEA75655E69}"/>
              </a:ext>
            </a:extLst>
          </p:cNvPr>
          <p:cNvSpPr/>
          <p:nvPr/>
        </p:nvSpPr>
        <p:spPr>
          <a:xfrm>
            <a:off x="92093" y="2054985"/>
            <a:ext cx="190662" cy="735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EC42FAFF-F932-C9A0-D498-8E61D8B96542}"/>
              </a:ext>
            </a:extLst>
          </p:cNvPr>
          <p:cNvSpPr/>
          <p:nvPr/>
        </p:nvSpPr>
        <p:spPr>
          <a:xfrm>
            <a:off x="7454474" y="2054985"/>
            <a:ext cx="235736" cy="735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2AD0C21-852C-A43E-1F53-8A18340AAB71}"/>
              </a:ext>
            </a:extLst>
          </p:cNvPr>
          <p:cNvSpPr txBox="1"/>
          <p:nvPr/>
        </p:nvSpPr>
        <p:spPr>
          <a:xfrm rot="16200000">
            <a:off x="1865105" y="4242944"/>
            <a:ext cx="1990727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>
                <a:latin typeface="Tuffy" panose="020B0803060100000000" pitchFamily="34" charset="0"/>
              </a:rPr>
              <a:t>week 2</a:t>
            </a:r>
            <a:endParaRPr lang="en-US" sz="2100" b="1" dirty="0">
              <a:ln>
                <a:noFill/>
              </a:ln>
              <a:solidFill>
                <a:schemeClr val="tx1"/>
              </a:solidFill>
              <a:latin typeface="Tuffy" panose="020B0803060100000000" pitchFamily="34" charset="0"/>
            </a:endParaRPr>
          </a:p>
        </p:txBody>
      </p:sp>
      <p:graphicFrame>
        <p:nvGraphicFramePr>
          <p:cNvPr id="52" name="Table 51">
            <a:extLst>
              <a:ext uri="{FF2B5EF4-FFF2-40B4-BE49-F238E27FC236}">
                <a16:creationId xmlns:a16="http://schemas.microsoft.com/office/drawing/2014/main" id="{E2710E86-AED1-454F-1089-9877BDB6CD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2308412"/>
              </p:ext>
            </p:extLst>
          </p:nvPr>
        </p:nvGraphicFramePr>
        <p:xfrm>
          <a:off x="282756" y="2194281"/>
          <a:ext cx="7171718" cy="7924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171718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568872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LATE NIGHT EXCLUSIVES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5pm-2am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679317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1D9F3740-ABFC-CE9E-BB2E-1CB3A358DC37}"/>
              </a:ext>
            </a:extLst>
          </p:cNvPr>
          <p:cNvSpPr txBox="1"/>
          <p:nvPr/>
        </p:nvSpPr>
        <p:spPr>
          <a:xfrm rot="16200000">
            <a:off x="4370169" y="4156123"/>
            <a:ext cx="1990727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>
                <a:latin typeface="Tuffy" panose="020B0803060100000000" pitchFamily="34" charset="0"/>
              </a:rPr>
              <a:t>week 3</a:t>
            </a:r>
            <a:endParaRPr lang="en-US" sz="2100" b="1" dirty="0">
              <a:ln>
                <a:noFill/>
              </a:ln>
              <a:solidFill>
                <a:schemeClr val="tx1"/>
              </a:solidFill>
              <a:latin typeface="Tuffy" panose="020B0803060100000000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D43879B-3E60-0B1B-5321-3D6E766991E4}"/>
              </a:ext>
            </a:extLst>
          </p:cNvPr>
          <p:cNvSpPr txBox="1"/>
          <p:nvPr/>
        </p:nvSpPr>
        <p:spPr>
          <a:xfrm rot="16200000">
            <a:off x="-713386" y="4242944"/>
            <a:ext cx="1990727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>
                <a:ln>
                  <a:noFill/>
                </a:ln>
                <a:solidFill>
                  <a:schemeClr val="tx1"/>
                </a:solidFill>
                <a:latin typeface="Tuffy" panose="020B0803060100000000" pitchFamily="34" charset="0"/>
              </a:rPr>
              <a:t>week 1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6527119-D632-87FA-8D2C-906253FBBCA5}"/>
              </a:ext>
            </a:extLst>
          </p:cNvPr>
          <p:cNvSpPr/>
          <p:nvPr/>
        </p:nvSpPr>
        <p:spPr>
          <a:xfrm>
            <a:off x="92092" y="6127799"/>
            <a:ext cx="7598118" cy="29822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EDF847F-0058-3254-6B42-33D1C7F005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66" y="6087543"/>
            <a:ext cx="2546951" cy="30613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A330C3A-DB81-6200-7F35-59690DCDE32A}"/>
              </a:ext>
            </a:extLst>
          </p:cNvPr>
          <p:cNvSpPr txBox="1"/>
          <p:nvPr/>
        </p:nvSpPr>
        <p:spPr>
          <a:xfrm rot="16200000">
            <a:off x="-697207" y="7385773"/>
            <a:ext cx="1990727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>
                <a:ln>
                  <a:noFill/>
                </a:ln>
                <a:solidFill>
                  <a:schemeClr val="tx1"/>
                </a:solidFill>
                <a:latin typeface="Tuffy" panose="020B0803060100000000" pitchFamily="34" charset="0"/>
              </a:rPr>
              <a:t>week 4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94687B-E4ED-DCC0-022B-88C052BFC8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10832" y="6110303"/>
            <a:ext cx="2546951" cy="298816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C3744A1-4D56-E504-9E4A-163C2AFC26EA}"/>
              </a:ext>
            </a:extLst>
          </p:cNvPr>
          <p:cNvSpPr txBox="1"/>
          <p:nvPr/>
        </p:nvSpPr>
        <p:spPr>
          <a:xfrm rot="16200000">
            <a:off x="1839960" y="7350831"/>
            <a:ext cx="1990727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>
                <a:latin typeface="Tuffy" panose="020B0803060100000000" pitchFamily="34" charset="0"/>
              </a:rPr>
              <a:t>week 5</a:t>
            </a:r>
            <a:endParaRPr lang="en-US" sz="2100" b="1" dirty="0">
              <a:ln>
                <a:noFill/>
              </a:ln>
              <a:solidFill>
                <a:schemeClr val="tx1"/>
              </a:solidFill>
              <a:latin typeface="Tuffy" panose="020B0803060100000000" pitchFamily="34" charset="0"/>
            </a:endParaRPr>
          </a:p>
        </p:txBody>
      </p:sp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DBB5B86F-1280-88A7-369F-DEDBFC015C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1980329"/>
              </p:ext>
            </p:extLst>
          </p:nvPr>
        </p:nvGraphicFramePr>
        <p:xfrm>
          <a:off x="437456" y="3164894"/>
          <a:ext cx="2021481" cy="27887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21481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564801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EMBERS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679317"/>
                  </a:ext>
                </a:extLst>
              </a:tr>
              <a:tr h="222390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FIT</a:t>
                      </a:r>
                    </a:p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greek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chicken pita</a:t>
                      </a:r>
                    </a:p>
                    <a:p>
                      <a:pPr algn="ctr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BYO QUESADILLA</a:t>
                      </a:r>
                    </a:p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chicken | steak</a:t>
                      </a:r>
                    </a:p>
                    <a:p>
                      <a:pPr algn="ctr" fontAlgn="ctr"/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Appetizer</a:t>
                      </a:r>
                    </a:p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fried cheesecake</a:t>
                      </a: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</a:p>
                    <a:p>
                      <a:pPr algn="ctr" fontAlgn="ctr"/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</a:tbl>
          </a:graphicData>
        </a:graphic>
      </p:graphicFrame>
      <p:graphicFrame>
        <p:nvGraphicFramePr>
          <p:cNvPr id="18" name="Table 17">
            <a:extLst>
              <a:ext uri="{FF2B5EF4-FFF2-40B4-BE49-F238E27FC236}">
                <a16:creationId xmlns:a16="http://schemas.microsoft.com/office/drawing/2014/main" id="{D1C5D9BB-43A1-9470-1B43-100BD93A15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1143087"/>
              </p:ext>
            </p:extLst>
          </p:nvPr>
        </p:nvGraphicFramePr>
        <p:xfrm>
          <a:off x="2947967" y="3178759"/>
          <a:ext cx="2021481" cy="2788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21481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564820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EMBERS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679317"/>
                  </a:ext>
                </a:extLst>
              </a:tr>
              <a:tr h="222398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FIT</a:t>
                      </a:r>
                    </a:p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grilled steak bites</a:t>
                      </a:r>
                    </a:p>
                    <a:p>
                      <a:pPr algn="ctr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Special</a:t>
                      </a:r>
                    </a:p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mac + cheese bites</a:t>
                      </a:r>
                    </a:p>
                    <a:p>
                      <a:pPr algn="ctr" fontAlgn="ctr"/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Appetizer</a:t>
                      </a:r>
                    </a:p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jalapeno poppers</a:t>
                      </a: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</a:p>
                    <a:p>
                      <a:pPr algn="ctr" fontAlgn="ctr"/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</a:tbl>
          </a:graphicData>
        </a:graphic>
      </p:graphicFrame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BEF29811-7755-7968-17DD-3ED1F5F178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0343477"/>
              </p:ext>
            </p:extLst>
          </p:nvPr>
        </p:nvGraphicFramePr>
        <p:xfrm>
          <a:off x="5503339" y="3177976"/>
          <a:ext cx="2021481" cy="280707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21481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568522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EMBERS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679317"/>
                  </a:ext>
                </a:extLst>
              </a:tr>
              <a:tr h="223855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FIT</a:t>
                      </a:r>
                    </a:p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grilled chicken tenders</a:t>
                      </a:r>
                    </a:p>
                    <a:p>
                      <a:pPr algn="ctr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Special</a:t>
                      </a:r>
                    </a:p>
                    <a:p>
                      <a:pPr algn="ctr" fontAlgn="ctr"/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byo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grilled cheese</a:t>
                      </a:r>
                    </a:p>
                    <a:p>
                      <a:pPr algn="ctr" fontAlgn="ctr"/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Appetizer</a:t>
                      </a:r>
                    </a:p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chicken flautas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</a:tbl>
          </a:graphicData>
        </a:graphic>
      </p:graphicFrame>
      <p:graphicFrame>
        <p:nvGraphicFramePr>
          <p:cNvPr id="27" name="Table 26">
            <a:extLst>
              <a:ext uri="{FF2B5EF4-FFF2-40B4-BE49-F238E27FC236}">
                <a16:creationId xmlns:a16="http://schemas.microsoft.com/office/drawing/2014/main" id="{4542B536-E4BD-1DBF-C003-6FFFA4933F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3229823"/>
              </p:ext>
            </p:extLst>
          </p:nvPr>
        </p:nvGraphicFramePr>
        <p:xfrm>
          <a:off x="366586" y="6185647"/>
          <a:ext cx="2021481" cy="263528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21481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443753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EMBERS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679317"/>
                  </a:ext>
                </a:extLst>
              </a:tr>
              <a:tr h="219153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FIT</a:t>
                      </a:r>
                    </a:p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grilled shrimp</a:t>
                      </a:r>
                    </a:p>
                    <a:p>
                      <a:pPr algn="ctr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Special</a:t>
                      </a:r>
                    </a:p>
                    <a:p>
                      <a:pPr algn="ctr" fontAlgn="ctr"/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philly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cheese steak</a:t>
                      </a:r>
                    </a:p>
                    <a:p>
                      <a:pPr algn="ctr" fontAlgn="ctr"/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Appetizer</a:t>
                      </a:r>
                    </a:p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egg roll + duck sauce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</a:tbl>
          </a:graphicData>
        </a:graphic>
      </p:graphicFrame>
      <p:graphicFrame>
        <p:nvGraphicFramePr>
          <p:cNvPr id="31" name="Table 30">
            <a:extLst>
              <a:ext uri="{FF2B5EF4-FFF2-40B4-BE49-F238E27FC236}">
                <a16:creationId xmlns:a16="http://schemas.microsoft.com/office/drawing/2014/main" id="{64B7E3E1-9904-9EDD-6E11-51A1D30E52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1079959"/>
              </p:ext>
            </p:extLst>
          </p:nvPr>
        </p:nvGraphicFramePr>
        <p:xfrm>
          <a:off x="2967562" y="6138665"/>
          <a:ext cx="2021481" cy="27995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21481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566999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EMBERS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679317"/>
                  </a:ext>
                </a:extLst>
              </a:tr>
              <a:tr h="223256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FIT</a:t>
                      </a:r>
                    </a:p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baked chicken wings</a:t>
                      </a:r>
                    </a:p>
                    <a:p>
                      <a:pPr algn="ctr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Special</a:t>
                      </a:r>
                    </a:p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signature fried wings</a:t>
                      </a:r>
                    </a:p>
                    <a:p>
                      <a:pPr algn="ctr" fontAlgn="ctr"/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Appetizer</a:t>
                      </a:r>
                    </a:p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fried pickles + ranch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</a:tbl>
          </a:graphicData>
        </a:graphic>
      </p:graphicFrame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C9F21105-43B4-6A04-CB8E-ECCF4E28F1AC}"/>
              </a:ext>
            </a:extLst>
          </p:cNvPr>
          <p:cNvCxnSpPr/>
          <p:nvPr/>
        </p:nvCxnSpPr>
        <p:spPr>
          <a:xfrm>
            <a:off x="481486" y="3704961"/>
            <a:ext cx="1850202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E427BB36-459F-5E2C-B912-17A8BC8F9896}"/>
              </a:ext>
            </a:extLst>
          </p:cNvPr>
          <p:cNvCxnSpPr/>
          <p:nvPr/>
        </p:nvCxnSpPr>
        <p:spPr>
          <a:xfrm>
            <a:off x="3016268" y="3704961"/>
            <a:ext cx="1850202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D8946031-DFE4-49DD-9EAF-902B5EC2E8B8}"/>
              </a:ext>
            </a:extLst>
          </p:cNvPr>
          <p:cNvCxnSpPr/>
          <p:nvPr/>
        </p:nvCxnSpPr>
        <p:spPr>
          <a:xfrm>
            <a:off x="5573282" y="3704961"/>
            <a:ext cx="1850202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31EA6E7F-A865-453E-A60B-780F0FF4C489}"/>
              </a:ext>
            </a:extLst>
          </p:cNvPr>
          <p:cNvCxnSpPr/>
          <p:nvPr/>
        </p:nvCxnSpPr>
        <p:spPr>
          <a:xfrm>
            <a:off x="437456" y="6651361"/>
            <a:ext cx="1850202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8C8CE350-4F14-5ED2-C031-85700EBC7BE3}"/>
              </a:ext>
            </a:extLst>
          </p:cNvPr>
          <p:cNvCxnSpPr/>
          <p:nvPr/>
        </p:nvCxnSpPr>
        <p:spPr>
          <a:xfrm>
            <a:off x="3016268" y="6651361"/>
            <a:ext cx="1850202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795920A9-F31E-CED7-7628-DB84A0CD4653}"/>
              </a:ext>
            </a:extLst>
          </p:cNvPr>
          <p:cNvSpPr txBox="1"/>
          <p:nvPr/>
        </p:nvSpPr>
        <p:spPr>
          <a:xfrm>
            <a:off x="3389614" y="2963917"/>
            <a:ext cx="116234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09/07 to 09/11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8E821C9A-F30C-1630-2EDB-3C928EA55E92}"/>
              </a:ext>
            </a:extLst>
          </p:cNvPr>
          <p:cNvSpPr txBox="1"/>
          <p:nvPr/>
        </p:nvSpPr>
        <p:spPr>
          <a:xfrm>
            <a:off x="5957453" y="2965086"/>
            <a:ext cx="116234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09/14 to 09/18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21BEF99-D4E1-E017-7194-02021950B80E}"/>
              </a:ext>
            </a:extLst>
          </p:cNvPr>
          <p:cNvSpPr txBox="1"/>
          <p:nvPr/>
        </p:nvSpPr>
        <p:spPr>
          <a:xfrm>
            <a:off x="701873" y="2957537"/>
            <a:ext cx="116234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08/31 to 09/04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DB27161A-A2E9-DC1D-3ACA-F4B33E38375C}"/>
              </a:ext>
            </a:extLst>
          </p:cNvPr>
          <p:cNvSpPr txBox="1"/>
          <p:nvPr/>
        </p:nvSpPr>
        <p:spPr>
          <a:xfrm>
            <a:off x="741270" y="5978942"/>
            <a:ext cx="116234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09/21 to 09/25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F267265C-A5F4-430A-687E-83C94D807009}"/>
              </a:ext>
            </a:extLst>
          </p:cNvPr>
          <p:cNvSpPr txBox="1"/>
          <p:nvPr/>
        </p:nvSpPr>
        <p:spPr>
          <a:xfrm>
            <a:off x="3247355" y="5995504"/>
            <a:ext cx="116234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09/28 to 10/02</a:t>
            </a:r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93FBC113-4EF2-97CA-7CCC-58875BD6AA3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76483" y="6130706"/>
            <a:ext cx="2546951" cy="2988162"/>
          </a:xfrm>
          <a:prstGeom prst="rect">
            <a:avLst/>
          </a:prstGeom>
        </p:spPr>
      </p:pic>
      <p:sp>
        <p:nvSpPr>
          <p:cNvPr id="51" name="TextBox 50">
            <a:extLst>
              <a:ext uri="{FF2B5EF4-FFF2-40B4-BE49-F238E27FC236}">
                <a16:creationId xmlns:a16="http://schemas.microsoft.com/office/drawing/2014/main" id="{8E3D2706-F111-A264-595B-6DACC9821965}"/>
              </a:ext>
            </a:extLst>
          </p:cNvPr>
          <p:cNvSpPr txBox="1"/>
          <p:nvPr/>
        </p:nvSpPr>
        <p:spPr>
          <a:xfrm>
            <a:off x="5932258" y="6004688"/>
            <a:ext cx="116234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10/05 to 10/09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80639D33-8F50-1368-AB05-7C5DADE9E5F3}"/>
              </a:ext>
            </a:extLst>
          </p:cNvPr>
          <p:cNvSpPr txBox="1"/>
          <p:nvPr/>
        </p:nvSpPr>
        <p:spPr>
          <a:xfrm rot="16200000">
            <a:off x="4396360" y="7330696"/>
            <a:ext cx="1990727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>
                <a:latin typeface="Tuffy" panose="020B0803060100000000" pitchFamily="34" charset="0"/>
              </a:rPr>
              <a:t>week 6</a:t>
            </a:r>
            <a:endParaRPr lang="en-US" sz="2100" b="1" dirty="0">
              <a:ln>
                <a:noFill/>
              </a:ln>
              <a:solidFill>
                <a:schemeClr val="tx1"/>
              </a:solidFill>
              <a:latin typeface="Tuffy" panose="020B0803060100000000" pitchFamily="34" charset="0"/>
            </a:endParaRPr>
          </a:p>
        </p:txBody>
      </p:sp>
      <p:graphicFrame>
        <p:nvGraphicFramePr>
          <p:cNvPr id="61" name="Table 60">
            <a:extLst>
              <a:ext uri="{FF2B5EF4-FFF2-40B4-BE49-F238E27FC236}">
                <a16:creationId xmlns:a16="http://schemas.microsoft.com/office/drawing/2014/main" id="{4C3BD6E1-6792-9E34-6D8D-E4418561B4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68950833"/>
              </p:ext>
            </p:extLst>
          </p:nvPr>
        </p:nvGraphicFramePr>
        <p:xfrm>
          <a:off x="5527883" y="6158800"/>
          <a:ext cx="2021481" cy="27995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21481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566999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EMBERS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679317"/>
                  </a:ext>
                </a:extLst>
              </a:tr>
              <a:tr h="223256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FIT</a:t>
                      </a:r>
                    </a:p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grilled salmon + wild rice bowl</a:t>
                      </a:r>
                    </a:p>
                    <a:p>
                      <a:pPr algn="ctr" fontAlgn="ctr"/>
                      <a:endParaRPr lang="en-US" sz="8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Special</a:t>
                      </a:r>
                    </a:p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ham + cheese sliders</a:t>
                      </a:r>
                    </a:p>
                    <a:p>
                      <a:pPr algn="ctr" fontAlgn="ctr"/>
                      <a:endParaRPr lang="en-US" sz="8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Appetizer</a:t>
                      </a:r>
                    </a:p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spinach dip + </a:t>
                      </a:r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foccacia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algn="ctr" fontAlgn="ctr"/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</a:tbl>
          </a:graphicData>
        </a:graphic>
      </p:graphicFrame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692C371D-44B7-B7EF-A719-8B35D3767A50}"/>
              </a:ext>
            </a:extLst>
          </p:cNvPr>
          <p:cNvCxnSpPr/>
          <p:nvPr/>
        </p:nvCxnSpPr>
        <p:spPr>
          <a:xfrm>
            <a:off x="5657656" y="6635681"/>
            <a:ext cx="1850202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5327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9CA3BC-D0FF-B6EE-EAE7-561E75CB69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hape, rectangle&#10;&#10;Description automatically generated">
            <a:extLst>
              <a:ext uri="{FF2B5EF4-FFF2-40B4-BE49-F238E27FC236}">
                <a16:creationId xmlns:a16="http://schemas.microsoft.com/office/drawing/2014/main" id="{3BACD876-DDED-11E4-7D34-C9683B505E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772400" cy="10058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D596864-FE0A-627E-6906-36D1721EB922}"/>
              </a:ext>
            </a:extLst>
          </p:cNvPr>
          <p:cNvSpPr txBox="1"/>
          <p:nvPr/>
        </p:nvSpPr>
        <p:spPr>
          <a:xfrm>
            <a:off x="207174" y="348602"/>
            <a:ext cx="624099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Wk. 2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AC5CEF0A-1CCA-E2B6-3DEC-2C8B279CD8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034" y="9487372"/>
            <a:ext cx="284518" cy="27228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81B5171F-BEE2-FFE1-9249-A78890443EEF}"/>
              </a:ext>
            </a:extLst>
          </p:cNvPr>
          <p:cNvSpPr txBox="1"/>
          <p:nvPr/>
        </p:nvSpPr>
        <p:spPr>
          <a:xfrm>
            <a:off x="3910716" y="9514047"/>
            <a:ext cx="3779494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050" dirty="0">
                <a:latin typeface="Century Gothic" panose="020B0502020202020204" pitchFamily="34" charset="0"/>
              </a:rPr>
              <a:t>Associate Director, Corey Thacker | 704.384.4644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61DE2F-3BB1-08D0-64C9-BDE4B87450A0}"/>
              </a:ext>
            </a:extLst>
          </p:cNvPr>
          <p:cNvSpPr/>
          <p:nvPr/>
        </p:nvSpPr>
        <p:spPr>
          <a:xfrm>
            <a:off x="2652718" y="3408541"/>
            <a:ext cx="363550" cy="19907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11D7411-14DA-7FF4-30D8-00CAED6948E8}"/>
              </a:ext>
            </a:extLst>
          </p:cNvPr>
          <p:cNvSpPr/>
          <p:nvPr/>
        </p:nvSpPr>
        <p:spPr>
          <a:xfrm>
            <a:off x="581483" y="867831"/>
            <a:ext cx="2230930" cy="469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92FE1138-BC01-CA5E-4083-E3D2436059DC}"/>
              </a:ext>
            </a:extLst>
          </p:cNvPr>
          <p:cNvSpPr/>
          <p:nvPr/>
        </p:nvSpPr>
        <p:spPr>
          <a:xfrm>
            <a:off x="2365619" y="6163325"/>
            <a:ext cx="582348" cy="28349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A0C6836-5E83-2A96-6DB2-953850D096E3}"/>
              </a:ext>
            </a:extLst>
          </p:cNvPr>
          <p:cNvSpPr txBox="1"/>
          <p:nvPr/>
        </p:nvSpPr>
        <p:spPr>
          <a:xfrm>
            <a:off x="649591" y="9514047"/>
            <a:ext cx="2992942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050" dirty="0">
                <a:latin typeface="Century Gothic" panose="020B0502020202020204" pitchFamily="34" charset="0"/>
              </a:rPr>
              <a:t>Executive Chef, Chris Peeler | 704.384.8940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731AE7B-F567-DB77-0FF7-A76A7F23C7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6267" y="9495677"/>
            <a:ext cx="284518" cy="27228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38DA173E-EBF1-046D-5A34-A08E03C09A6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9518" y="8938225"/>
            <a:ext cx="1920469" cy="17187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28C01871-2CFB-0F0A-6979-24ADBC7497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1957" y="6127799"/>
            <a:ext cx="1881718" cy="16840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5716A37-D88C-784B-BCCC-30BD9FE172B3}"/>
              </a:ext>
            </a:extLst>
          </p:cNvPr>
          <p:cNvSpPr/>
          <p:nvPr/>
        </p:nvSpPr>
        <p:spPr>
          <a:xfrm rot="5400000">
            <a:off x="3608366" y="5673598"/>
            <a:ext cx="249844" cy="9953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DE52546-8C8A-B2AD-66A6-DDC0A3456794}"/>
              </a:ext>
            </a:extLst>
          </p:cNvPr>
          <p:cNvSpPr/>
          <p:nvPr/>
        </p:nvSpPr>
        <p:spPr>
          <a:xfrm rot="5400000">
            <a:off x="1366021" y="5649482"/>
            <a:ext cx="249844" cy="10311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22D7ABCF-B3A8-36B1-3D15-2D8B97A4690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66" y="39027"/>
            <a:ext cx="7641244" cy="2015958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C9561384-0960-4E72-A989-265CB0F69285}"/>
              </a:ext>
            </a:extLst>
          </p:cNvPr>
          <p:cNvSpPr/>
          <p:nvPr/>
        </p:nvSpPr>
        <p:spPr>
          <a:xfrm>
            <a:off x="92092" y="2129378"/>
            <a:ext cx="115082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E86A3E2A-CAE7-5B7F-B276-B52EC91FB3E2}"/>
              </a:ext>
            </a:extLst>
          </p:cNvPr>
          <p:cNvSpPr/>
          <p:nvPr/>
        </p:nvSpPr>
        <p:spPr>
          <a:xfrm>
            <a:off x="7507858" y="2129378"/>
            <a:ext cx="17245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FC357D7-4C62-BB25-3F80-9250665FD606}"/>
              </a:ext>
            </a:extLst>
          </p:cNvPr>
          <p:cNvCxnSpPr>
            <a:cxnSpLocks/>
          </p:cNvCxnSpPr>
          <p:nvPr/>
        </p:nvCxnSpPr>
        <p:spPr>
          <a:xfrm>
            <a:off x="149633" y="2175910"/>
            <a:ext cx="190662" cy="0"/>
          </a:xfrm>
          <a:prstGeom prst="line">
            <a:avLst/>
          </a:prstGeom>
          <a:ln w="28575">
            <a:solidFill>
              <a:srgbClr val="0E0E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088B7A19-C1B0-3A6C-D9B9-2CDE561E4A6F}"/>
              </a:ext>
            </a:extLst>
          </p:cNvPr>
          <p:cNvCxnSpPr>
            <a:cxnSpLocks/>
          </p:cNvCxnSpPr>
          <p:nvPr/>
        </p:nvCxnSpPr>
        <p:spPr>
          <a:xfrm>
            <a:off x="244114" y="2175097"/>
            <a:ext cx="7359075" cy="11316"/>
          </a:xfrm>
          <a:prstGeom prst="line">
            <a:avLst/>
          </a:prstGeom>
          <a:ln w="28575">
            <a:solidFill>
              <a:srgbClr val="0E0E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24640C27-76A4-9747-492F-8AF4117A6CCC}"/>
              </a:ext>
            </a:extLst>
          </p:cNvPr>
          <p:cNvSpPr/>
          <p:nvPr/>
        </p:nvSpPr>
        <p:spPr>
          <a:xfrm>
            <a:off x="92093" y="2054985"/>
            <a:ext cx="190662" cy="735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D0E636B-69EB-53F0-4ECB-220071147EBE}"/>
              </a:ext>
            </a:extLst>
          </p:cNvPr>
          <p:cNvSpPr/>
          <p:nvPr/>
        </p:nvSpPr>
        <p:spPr>
          <a:xfrm>
            <a:off x="7454474" y="2054985"/>
            <a:ext cx="235736" cy="735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3B65367-58A2-6723-621A-AC63149BE9F3}"/>
              </a:ext>
            </a:extLst>
          </p:cNvPr>
          <p:cNvSpPr txBox="1"/>
          <p:nvPr/>
        </p:nvSpPr>
        <p:spPr>
          <a:xfrm rot="16200000">
            <a:off x="1865105" y="4242944"/>
            <a:ext cx="1990727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2100" b="1" dirty="0">
              <a:ln>
                <a:noFill/>
              </a:ln>
              <a:solidFill>
                <a:schemeClr val="tx1"/>
              </a:solidFill>
              <a:latin typeface="Tuffy" panose="020B0803060100000000" pitchFamily="34" charset="0"/>
            </a:endParaRPr>
          </a:p>
        </p:txBody>
      </p:sp>
      <p:graphicFrame>
        <p:nvGraphicFramePr>
          <p:cNvPr id="52" name="Table 51">
            <a:extLst>
              <a:ext uri="{FF2B5EF4-FFF2-40B4-BE49-F238E27FC236}">
                <a16:creationId xmlns:a16="http://schemas.microsoft.com/office/drawing/2014/main" id="{669527DC-C679-8D84-C3CB-6E22B85191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2728368"/>
              </p:ext>
            </p:extLst>
          </p:nvPr>
        </p:nvGraphicFramePr>
        <p:xfrm>
          <a:off x="282756" y="2194281"/>
          <a:ext cx="7171718" cy="8229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171718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777330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Action Stations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11am-2:30pm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679317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73811E81-71BB-7758-1951-AAA804384FAD}"/>
              </a:ext>
            </a:extLst>
          </p:cNvPr>
          <p:cNvSpPr txBox="1"/>
          <p:nvPr/>
        </p:nvSpPr>
        <p:spPr>
          <a:xfrm rot="16200000">
            <a:off x="4370169" y="4156123"/>
            <a:ext cx="1990727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2100" b="1" dirty="0">
              <a:ln>
                <a:noFill/>
              </a:ln>
              <a:solidFill>
                <a:schemeClr val="tx1"/>
              </a:solidFill>
              <a:latin typeface="Tuffy" panose="020B0803060100000000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EF9716F-5F95-98AF-E5F4-338C893DEFE5}"/>
              </a:ext>
            </a:extLst>
          </p:cNvPr>
          <p:cNvSpPr txBox="1"/>
          <p:nvPr/>
        </p:nvSpPr>
        <p:spPr>
          <a:xfrm rot="16200000">
            <a:off x="-713386" y="4242944"/>
            <a:ext cx="1990727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 err="1">
                <a:latin typeface="Tuffy" panose="020B0803060100000000" pitchFamily="34" charset="0"/>
              </a:rPr>
              <a:t>zen</a:t>
            </a:r>
            <a:endParaRPr lang="en-US" sz="2100" b="1" dirty="0">
              <a:ln>
                <a:noFill/>
              </a:ln>
              <a:solidFill>
                <a:schemeClr val="tx1"/>
              </a:solidFill>
              <a:latin typeface="Tuffy" panose="020B0803060100000000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B829B25-91E6-A93C-BB67-1143CFEB6B64}"/>
              </a:ext>
            </a:extLst>
          </p:cNvPr>
          <p:cNvSpPr/>
          <p:nvPr/>
        </p:nvSpPr>
        <p:spPr>
          <a:xfrm>
            <a:off x="92092" y="6127799"/>
            <a:ext cx="7598118" cy="29822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A0F69A8-1A3F-60DE-AF92-66E6AECDEB1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66" y="6087543"/>
            <a:ext cx="2546951" cy="30613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499EA3A-CA8C-AA57-B6E2-F7676C48954C}"/>
              </a:ext>
            </a:extLst>
          </p:cNvPr>
          <p:cNvSpPr txBox="1"/>
          <p:nvPr/>
        </p:nvSpPr>
        <p:spPr>
          <a:xfrm rot="16200000">
            <a:off x="-697207" y="7385773"/>
            <a:ext cx="1990727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>
                <a:latin typeface="Tuffy" panose="020B0803060100000000" pitchFamily="34" charset="0"/>
              </a:rPr>
              <a:t>Oscar Giraldo</a:t>
            </a:r>
            <a:endParaRPr lang="en-US" sz="2100" b="1" dirty="0">
              <a:ln>
                <a:noFill/>
              </a:ln>
              <a:solidFill>
                <a:schemeClr val="tx1"/>
              </a:solidFill>
              <a:latin typeface="Tuffy" panose="020B0803060100000000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96FFF76-477A-59DB-CBB9-7957486EBC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10832" y="6087543"/>
            <a:ext cx="2546951" cy="306136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D06947A-8635-0A93-FE78-FF44A56C0BF1}"/>
              </a:ext>
            </a:extLst>
          </p:cNvPr>
          <p:cNvSpPr txBox="1"/>
          <p:nvPr/>
        </p:nvSpPr>
        <p:spPr>
          <a:xfrm rot="16200000">
            <a:off x="1762647" y="7390785"/>
            <a:ext cx="2145351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>
                <a:latin typeface="Tuffy" panose="020B0803060100000000" pitchFamily="34" charset="0"/>
              </a:rPr>
              <a:t>Rebecca Alvarado</a:t>
            </a:r>
            <a:endParaRPr lang="en-US" sz="2100" b="1" dirty="0">
              <a:ln>
                <a:noFill/>
              </a:ln>
              <a:solidFill>
                <a:schemeClr val="tx1"/>
              </a:solidFill>
              <a:latin typeface="Tuffy" panose="020B0803060100000000" pitchFamily="34" charset="0"/>
            </a:endParaRPr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3C1E9DFE-ABBD-5373-A7AA-CAB3E2E9F3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2767443"/>
              </p:ext>
            </p:extLst>
          </p:nvPr>
        </p:nvGraphicFramePr>
        <p:xfrm>
          <a:off x="415084" y="3523134"/>
          <a:ext cx="1031808" cy="685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31808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u="sng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choose a base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3481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u="none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lo </a:t>
                      </a:r>
                      <a:r>
                        <a:rPr lang="en-US" sz="900" b="0" u="none" dirty="0" err="1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mein</a:t>
                      </a:r>
                      <a:endParaRPr lang="en-US" sz="900" b="0" u="none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87519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jasmine rice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0566112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99BCCA73-8264-3CE1-12AF-47CFACA15D90}"/>
              </a:ext>
            </a:extLst>
          </p:cNvPr>
          <p:cNvSpPr txBox="1"/>
          <p:nvPr/>
        </p:nvSpPr>
        <p:spPr>
          <a:xfrm rot="16200000">
            <a:off x="1846456" y="4231314"/>
            <a:ext cx="1990727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>
                <a:ln>
                  <a:noFill/>
                </a:ln>
                <a:solidFill>
                  <a:schemeClr val="tx1"/>
                </a:solidFill>
                <a:latin typeface="Tuffy" panose="020B0803060100000000" pitchFamily="34" charset="0"/>
              </a:rPr>
              <a:t>creole queen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7EAD9C5-4575-D31F-0B48-92C99A928FAD}"/>
              </a:ext>
            </a:extLst>
          </p:cNvPr>
          <p:cNvSpPr txBox="1"/>
          <p:nvPr/>
        </p:nvSpPr>
        <p:spPr>
          <a:xfrm rot="16200000">
            <a:off x="4370170" y="4231314"/>
            <a:ext cx="1990727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>
                <a:ln>
                  <a:noFill/>
                </a:ln>
                <a:solidFill>
                  <a:schemeClr val="tx1"/>
                </a:solidFill>
                <a:latin typeface="Tuffy" panose="020B0803060100000000" pitchFamily="34" charset="0"/>
              </a:rPr>
              <a:t>the greenhouse</a:t>
            </a:r>
          </a:p>
        </p:txBody>
      </p: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DF295DF0-725B-DBAD-A126-A132216A89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7657557"/>
              </p:ext>
            </p:extLst>
          </p:nvPr>
        </p:nvGraphicFramePr>
        <p:xfrm>
          <a:off x="2916514" y="3781173"/>
          <a:ext cx="2107120" cy="14020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07120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120666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u="none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jumbo grilled shrimp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8751971"/>
                  </a:ext>
                </a:extLst>
              </a:tr>
              <a:tr h="181000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andouille sausage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05661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bacon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red onion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6669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bell pepper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76311"/>
                  </a:ext>
                </a:extLst>
              </a:tr>
              <a:tr h="120666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gouda grits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9521076"/>
                  </a:ext>
                </a:extLst>
              </a:tr>
            </a:tbl>
          </a:graphicData>
        </a:graphic>
      </p:graphicFrame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285620DE-F262-90B6-A738-120A1926439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0587680"/>
              </p:ext>
            </p:extLst>
          </p:nvPr>
        </p:nvGraphicFramePr>
        <p:xfrm>
          <a:off x="5485064" y="3710513"/>
          <a:ext cx="2107120" cy="2057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07120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120666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u="none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grilled chicken or steak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8751971"/>
                  </a:ext>
                </a:extLst>
              </a:tr>
              <a:tr h="181000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cherry tomato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05661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red onion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black olives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6669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parmesan cheese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76311"/>
                  </a:ext>
                </a:extLst>
              </a:tr>
              <a:tr h="120666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cheddar cheese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9521076"/>
                  </a:ext>
                </a:extLst>
              </a:tr>
              <a:tr h="120666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cucumbers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8945509"/>
                  </a:ext>
                </a:extLst>
              </a:tr>
              <a:tr h="120666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croutons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7392913"/>
                  </a:ext>
                </a:extLst>
              </a:tr>
              <a:tr h="120666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house made Caesar dressing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4896170"/>
                  </a:ext>
                </a:extLst>
              </a:tr>
            </a:tbl>
          </a:graphicData>
        </a:graphic>
      </p:graphicFrame>
      <p:pic>
        <p:nvPicPr>
          <p:cNvPr id="29" name="Picture 28">
            <a:extLst>
              <a:ext uri="{FF2B5EF4-FFF2-40B4-BE49-F238E27FC236}">
                <a16:creationId xmlns:a16="http://schemas.microsoft.com/office/drawing/2014/main" id="{1F672BF6-F8D2-8324-32B7-6799B58BDA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59970" y="6075339"/>
            <a:ext cx="2546951" cy="306136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E487B245-763B-BE61-7DC2-23EEBAA6D977}"/>
              </a:ext>
            </a:extLst>
          </p:cNvPr>
          <p:cNvSpPr txBox="1"/>
          <p:nvPr/>
        </p:nvSpPr>
        <p:spPr>
          <a:xfrm rot="16200000">
            <a:off x="4217432" y="7398270"/>
            <a:ext cx="2261384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 err="1">
                <a:latin typeface="Tuffy" panose="020B0803060100000000" pitchFamily="34" charset="0"/>
              </a:rPr>
              <a:t>Shondaysia</a:t>
            </a:r>
            <a:r>
              <a:rPr lang="en-US" sz="2100" b="1" dirty="0">
                <a:latin typeface="Tuffy" panose="020B0803060100000000" pitchFamily="34" charset="0"/>
              </a:rPr>
              <a:t> McCoy</a:t>
            </a:r>
            <a:endParaRPr lang="en-US" sz="2100" b="1" dirty="0">
              <a:ln>
                <a:noFill/>
              </a:ln>
              <a:solidFill>
                <a:schemeClr val="tx1"/>
              </a:solidFill>
              <a:latin typeface="Tuffy" panose="020B0803060100000000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ED43EAA-761D-73A9-8448-FA9AF3FDD0BC}"/>
              </a:ext>
            </a:extLst>
          </p:cNvPr>
          <p:cNvSpPr txBox="1"/>
          <p:nvPr/>
        </p:nvSpPr>
        <p:spPr>
          <a:xfrm>
            <a:off x="5933541" y="2964879"/>
            <a:ext cx="116234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dirty="0">
                <a:latin typeface="Century Gothic" panose="020B0502020202020204" pitchFamily="34" charset="0"/>
              </a:rPr>
              <a:t>09/23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C6B6ACFE-852E-9728-EA58-0C693A40C799}"/>
              </a:ext>
            </a:extLst>
          </p:cNvPr>
          <p:cNvSpPr/>
          <p:nvPr/>
        </p:nvSpPr>
        <p:spPr>
          <a:xfrm>
            <a:off x="611185" y="6378882"/>
            <a:ext cx="1628744" cy="1687101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37EFFDC8-744F-33EB-5999-AE078A92FCC0}"/>
              </a:ext>
            </a:extLst>
          </p:cNvPr>
          <p:cNvSpPr/>
          <p:nvPr/>
        </p:nvSpPr>
        <p:spPr>
          <a:xfrm>
            <a:off x="3178936" y="6378882"/>
            <a:ext cx="1628744" cy="1687101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8A8E1F50-F5A6-6F74-558F-FB6ECFA8B22C}"/>
              </a:ext>
            </a:extLst>
          </p:cNvPr>
          <p:cNvSpPr/>
          <p:nvPr/>
        </p:nvSpPr>
        <p:spPr>
          <a:xfrm>
            <a:off x="5724252" y="6376910"/>
            <a:ext cx="1628744" cy="1689073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3C32DBD4-CAF0-E9EE-B05B-1AF7DFDECD9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51475" y="6466625"/>
            <a:ext cx="1479685" cy="1525642"/>
          </a:xfrm>
          <a:prstGeom prst="rect">
            <a:avLst/>
          </a:prstGeom>
          <a:ln w="12700">
            <a:solidFill>
              <a:srgbClr val="0E0E0E"/>
            </a:solidFill>
          </a:ln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id="{776076A5-B165-4F30-CAB8-261488D1C89C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-829" t="13350" r="829" b="14370"/>
          <a:stretch>
            <a:fillRect/>
          </a:stretch>
        </p:blipFill>
        <p:spPr>
          <a:xfrm>
            <a:off x="683388" y="6457657"/>
            <a:ext cx="1479685" cy="1519062"/>
          </a:xfrm>
          <a:prstGeom prst="rect">
            <a:avLst/>
          </a:prstGeom>
          <a:ln w="12700">
            <a:solidFill>
              <a:srgbClr val="0E0E0E"/>
            </a:solidFill>
          </a:ln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F5E4B152-6053-BC6E-FB9B-2C3837F3C406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5351" b="18944"/>
          <a:stretch>
            <a:fillRect/>
          </a:stretch>
        </p:blipFill>
        <p:spPr>
          <a:xfrm>
            <a:off x="5806680" y="6466625"/>
            <a:ext cx="1463887" cy="1525642"/>
          </a:xfrm>
          <a:prstGeom prst="rect">
            <a:avLst/>
          </a:prstGeom>
          <a:ln w="12700">
            <a:solidFill>
              <a:srgbClr val="0E0E0E"/>
            </a:solidFill>
          </a:ln>
        </p:spPr>
      </p:pic>
      <p:graphicFrame>
        <p:nvGraphicFramePr>
          <p:cNvPr id="58" name="Table 57">
            <a:extLst>
              <a:ext uri="{FF2B5EF4-FFF2-40B4-BE49-F238E27FC236}">
                <a16:creationId xmlns:a16="http://schemas.microsoft.com/office/drawing/2014/main" id="{1936A1C7-D9F9-4105-DF23-9D5BFCC9BE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4575984"/>
              </p:ext>
            </p:extLst>
          </p:nvPr>
        </p:nvGraphicFramePr>
        <p:xfrm>
          <a:off x="1321358" y="3518010"/>
          <a:ext cx="1117463" cy="914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17463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157621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u="sng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pick a protein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348139"/>
                  </a:ext>
                </a:extLst>
              </a:tr>
              <a:tr h="157621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u="none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chicken thigh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8751971"/>
                  </a:ext>
                </a:extLst>
              </a:tr>
              <a:tr h="157621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skirt steak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0566112"/>
                  </a:ext>
                </a:extLst>
              </a:tr>
              <a:tr h="157621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jumbo shrimp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60877694"/>
                  </a:ext>
                </a:extLst>
              </a:tr>
            </a:tbl>
          </a:graphicData>
        </a:graphic>
      </p:graphicFrame>
      <p:graphicFrame>
        <p:nvGraphicFramePr>
          <p:cNvPr id="59" name="Table 58">
            <a:extLst>
              <a:ext uri="{FF2B5EF4-FFF2-40B4-BE49-F238E27FC236}">
                <a16:creationId xmlns:a16="http://schemas.microsoft.com/office/drawing/2014/main" id="{5430EDD7-F9D1-3B64-93E0-F237792408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2068957"/>
              </p:ext>
            </p:extLst>
          </p:nvPr>
        </p:nvGraphicFramePr>
        <p:xfrm>
          <a:off x="317114" y="4573228"/>
          <a:ext cx="1117464" cy="685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17464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u="sng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sauce it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3481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u="none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hoisin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87519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soy sauce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0566112"/>
                  </a:ext>
                </a:extLst>
              </a:tr>
            </a:tbl>
          </a:graphicData>
        </a:graphic>
      </p:graphicFrame>
      <p:graphicFrame>
        <p:nvGraphicFramePr>
          <p:cNvPr id="60" name="Table 59">
            <a:extLst>
              <a:ext uri="{FF2B5EF4-FFF2-40B4-BE49-F238E27FC236}">
                <a16:creationId xmlns:a16="http://schemas.microsoft.com/office/drawing/2014/main" id="{082D0B19-CDDC-7517-6F41-37841C8EE3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1778164"/>
              </p:ext>
            </p:extLst>
          </p:nvPr>
        </p:nvGraphicFramePr>
        <p:xfrm>
          <a:off x="1283807" y="4559834"/>
          <a:ext cx="1117464" cy="14173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17464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u="sng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top it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3481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u="none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green onion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875197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green peppers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05661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broccoli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162702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onion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yum </a:t>
                      </a:r>
                      <a:r>
                        <a:rPr lang="en-US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yum</a:t>
                      </a: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 sauce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98694397"/>
                  </a:ext>
                </a:extLst>
              </a:tr>
            </a:tbl>
          </a:graphicData>
        </a:graphic>
      </p:graphicFrame>
      <p:graphicFrame>
        <p:nvGraphicFramePr>
          <p:cNvPr id="61" name="Table 60">
            <a:extLst>
              <a:ext uri="{FF2B5EF4-FFF2-40B4-BE49-F238E27FC236}">
                <a16:creationId xmlns:a16="http://schemas.microsoft.com/office/drawing/2014/main" id="{E053ADF5-E925-39B4-875E-E6A3A98614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9490355"/>
              </p:ext>
            </p:extLst>
          </p:nvPr>
        </p:nvGraphicFramePr>
        <p:xfrm>
          <a:off x="369670" y="3225104"/>
          <a:ext cx="2107120" cy="2743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07120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159825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none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Asian Bowl</a:t>
                      </a:r>
                      <a:endParaRPr lang="en-US" sz="1100" b="1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8751971"/>
                  </a:ext>
                </a:extLst>
              </a:tr>
            </a:tbl>
          </a:graphicData>
        </a:graphic>
      </p:graphicFrame>
      <p:sp>
        <p:nvSpPr>
          <p:cNvPr id="62" name="Rectangle 61">
            <a:extLst>
              <a:ext uri="{FF2B5EF4-FFF2-40B4-BE49-F238E27FC236}">
                <a16:creationId xmlns:a16="http://schemas.microsoft.com/office/drawing/2014/main" id="{51B785ED-0D78-9558-3D33-37E4FBC2A429}"/>
              </a:ext>
            </a:extLst>
          </p:cNvPr>
          <p:cNvSpPr/>
          <p:nvPr/>
        </p:nvSpPr>
        <p:spPr>
          <a:xfrm>
            <a:off x="423853" y="5446198"/>
            <a:ext cx="897506" cy="46705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  <a:latin typeface="Century Gothic" panose="020B0502020202020204" pitchFamily="34" charset="0"/>
              </a:rPr>
              <a:t>egg roll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+$2.00</a:t>
            </a:r>
          </a:p>
        </p:txBody>
      </p: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29E31A61-86A1-1BE7-C779-7C805F902604}"/>
              </a:ext>
            </a:extLst>
          </p:cNvPr>
          <p:cNvCxnSpPr/>
          <p:nvPr/>
        </p:nvCxnSpPr>
        <p:spPr>
          <a:xfrm>
            <a:off x="434952" y="3550947"/>
            <a:ext cx="1850202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64" name="Table 63">
            <a:extLst>
              <a:ext uri="{FF2B5EF4-FFF2-40B4-BE49-F238E27FC236}">
                <a16:creationId xmlns:a16="http://schemas.microsoft.com/office/drawing/2014/main" id="{765394DC-AA73-91B4-EC93-80C8D9F1F71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5665310"/>
              </p:ext>
            </p:extLst>
          </p:nvPr>
        </p:nvGraphicFramePr>
        <p:xfrm>
          <a:off x="2917225" y="3220006"/>
          <a:ext cx="2107120" cy="2743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07120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159825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none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Shrimp + Grits</a:t>
                      </a:r>
                      <a:endParaRPr lang="en-US" sz="1100" b="1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8751971"/>
                  </a:ext>
                </a:extLst>
              </a:tr>
            </a:tbl>
          </a:graphicData>
        </a:graphic>
      </p:graphicFrame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93F6EF70-37CF-3F47-CA60-0C274540C514}"/>
              </a:ext>
            </a:extLst>
          </p:cNvPr>
          <p:cNvCxnSpPr/>
          <p:nvPr/>
        </p:nvCxnSpPr>
        <p:spPr>
          <a:xfrm>
            <a:off x="2982507" y="3545849"/>
            <a:ext cx="1850202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67" name="Table 66">
            <a:extLst>
              <a:ext uri="{FF2B5EF4-FFF2-40B4-BE49-F238E27FC236}">
                <a16:creationId xmlns:a16="http://schemas.microsoft.com/office/drawing/2014/main" id="{E18F67E7-200E-258A-4637-B6B9585E167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1993430"/>
              </p:ext>
            </p:extLst>
          </p:nvPr>
        </p:nvGraphicFramePr>
        <p:xfrm>
          <a:off x="5460441" y="3214990"/>
          <a:ext cx="2107120" cy="2743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07120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159825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u="none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Caesar Salad</a:t>
                      </a:r>
                      <a:endParaRPr lang="en-US" sz="1100" b="1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8751971"/>
                  </a:ext>
                </a:extLst>
              </a:tr>
            </a:tbl>
          </a:graphicData>
        </a:graphic>
      </p:graphicFrame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2DD10AB7-1715-365A-09B8-A7F250211544}"/>
              </a:ext>
            </a:extLst>
          </p:cNvPr>
          <p:cNvCxnSpPr/>
          <p:nvPr/>
        </p:nvCxnSpPr>
        <p:spPr>
          <a:xfrm>
            <a:off x="5525723" y="3540833"/>
            <a:ext cx="1850202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1B08552E-0BCE-3A1B-8357-B75C8FD8FBB4}"/>
              </a:ext>
            </a:extLst>
          </p:cNvPr>
          <p:cNvSpPr txBox="1"/>
          <p:nvPr/>
        </p:nvSpPr>
        <p:spPr>
          <a:xfrm>
            <a:off x="778882" y="2976452"/>
            <a:ext cx="116234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dirty="0">
                <a:latin typeface="Century Gothic" panose="020B0502020202020204" pitchFamily="34" charset="0"/>
              </a:rPr>
              <a:t>10/07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37B09340-195E-8F08-0F9F-D68408AE9629}"/>
              </a:ext>
            </a:extLst>
          </p:cNvPr>
          <p:cNvSpPr txBox="1"/>
          <p:nvPr/>
        </p:nvSpPr>
        <p:spPr>
          <a:xfrm>
            <a:off x="3388903" y="2964879"/>
            <a:ext cx="1162342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dirty="0">
                <a:latin typeface="Century Gothic" panose="020B0502020202020204" pitchFamily="34" charset="0"/>
              </a:rPr>
              <a:t>09/09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FB2A1F4-53F2-C483-928F-7808109C52D3}"/>
              </a:ext>
            </a:extLst>
          </p:cNvPr>
          <p:cNvSpPr/>
          <p:nvPr/>
        </p:nvSpPr>
        <p:spPr>
          <a:xfrm>
            <a:off x="3043072" y="5398798"/>
            <a:ext cx="1789637" cy="467057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>
                <a:solidFill>
                  <a:schemeClr val="tx1"/>
                </a:solidFill>
                <a:latin typeface="Century Gothic" panose="020B0502020202020204" pitchFamily="34" charset="0"/>
              </a:rPr>
              <a:t>cheddar bay biscuit</a:t>
            </a:r>
          </a:p>
          <a:p>
            <a:pPr algn="ctr"/>
            <a:r>
              <a:rPr lang="en-US" sz="1100" dirty="0">
                <a:solidFill>
                  <a:schemeClr val="tx1"/>
                </a:solidFill>
                <a:latin typeface="Century Gothic" panose="020B0502020202020204" pitchFamily="34" charset="0"/>
              </a:rPr>
              <a:t>+$1.00</a:t>
            </a:r>
          </a:p>
        </p:txBody>
      </p:sp>
    </p:spTree>
    <p:extLst>
      <p:ext uri="{BB962C8B-B14F-4D97-AF65-F5344CB8AC3E}">
        <p14:creationId xmlns:p14="http://schemas.microsoft.com/office/powerpoint/2010/main" val="27742953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88EAF4-398A-E271-1CC5-752D044F97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hape, rectangle&#10;&#10;Description automatically generated">
            <a:extLst>
              <a:ext uri="{FF2B5EF4-FFF2-40B4-BE49-F238E27FC236}">
                <a16:creationId xmlns:a16="http://schemas.microsoft.com/office/drawing/2014/main" id="{40F18653-D998-697A-908F-67217C8543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772400" cy="10058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8C91042-F3A4-8859-6D5C-B7B650A349E4}"/>
              </a:ext>
            </a:extLst>
          </p:cNvPr>
          <p:cNvSpPr txBox="1"/>
          <p:nvPr/>
        </p:nvSpPr>
        <p:spPr>
          <a:xfrm>
            <a:off x="207174" y="348602"/>
            <a:ext cx="624099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Wk. 2</a:t>
            </a:r>
          </a:p>
        </p:txBody>
      </p:sp>
      <p:pic>
        <p:nvPicPr>
          <p:cNvPr id="42" name="Picture 41">
            <a:extLst>
              <a:ext uri="{FF2B5EF4-FFF2-40B4-BE49-F238E27FC236}">
                <a16:creationId xmlns:a16="http://schemas.microsoft.com/office/drawing/2014/main" id="{9C859FCE-1D9D-B744-FDA6-376BEF35B9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4034" y="9487372"/>
            <a:ext cx="284518" cy="272286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B296A643-1292-30CD-330D-42F230D53C70}"/>
              </a:ext>
            </a:extLst>
          </p:cNvPr>
          <p:cNvSpPr txBox="1"/>
          <p:nvPr/>
        </p:nvSpPr>
        <p:spPr>
          <a:xfrm>
            <a:off x="3910716" y="9514047"/>
            <a:ext cx="3779494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050" dirty="0">
                <a:latin typeface="Century Gothic" panose="020B0502020202020204" pitchFamily="34" charset="0"/>
              </a:rPr>
              <a:t>Associate Director, Corey Thacker | 704.384.4644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A6B4B52-7E0B-3C3F-ACDF-02F632A7C9B0}"/>
              </a:ext>
            </a:extLst>
          </p:cNvPr>
          <p:cNvSpPr/>
          <p:nvPr/>
        </p:nvSpPr>
        <p:spPr>
          <a:xfrm>
            <a:off x="2652718" y="3408541"/>
            <a:ext cx="363550" cy="19907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A02A3E3-214C-2EE9-18DA-7FC519092692}"/>
              </a:ext>
            </a:extLst>
          </p:cNvPr>
          <p:cNvSpPr/>
          <p:nvPr/>
        </p:nvSpPr>
        <p:spPr>
          <a:xfrm>
            <a:off x="581483" y="867831"/>
            <a:ext cx="2230930" cy="469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F48AA43F-A285-F517-33BC-801C342A10D4}"/>
              </a:ext>
            </a:extLst>
          </p:cNvPr>
          <p:cNvSpPr/>
          <p:nvPr/>
        </p:nvSpPr>
        <p:spPr>
          <a:xfrm>
            <a:off x="2365619" y="6163325"/>
            <a:ext cx="582348" cy="28349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CC86308-2757-70E4-E8AA-4CB96558DF2B}"/>
              </a:ext>
            </a:extLst>
          </p:cNvPr>
          <p:cNvSpPr txBox="1"/>
          <p:nvPr/>
        </p:nvSpPr>
        <p:spPr>
          <a:xfrm>
            <a:off x="649591" y="9514047"/>
            <a:ext cx="2992942" cy="25391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sz="1050" dirty="0">
                <a:latin typeface="Century Gothic" panose="020B0502020202020204" pitchFamily="34" charset="0"/>
              </a:rPr>
              <a:t>Executive Chef, Chris Peeler | 704.384.8940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AABB3EB-ACFF-2BC7-4E54-B1E58E9A3A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6267" y="9495677"/>
            <a:ext cx="284518" cy="27228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145CD6E-DCD0-CAB0-E2D0-5B314C99578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9518" y="8938225"/>
            <a:ext cx="1920469" cy="17187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F80A410-B584-99FA-AAC6-B4811AD450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71957" y="6127799"/>
            <a:ext cx="1881718" cy="16840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509FCE5-1FBF-64A3-8125-05D96FE459B3}"/>
              </a:ext>
            </a:extLst>
          </p:cNvPr>
          <p:cNvSpPr/>
          <p:nvPr/>
        </p:nvSpPr>
        <p:spPr>
          <a:xfrm rot="5400000">
            <a:off x="3608366" y="5673598"/>
            <a:ext cx="249844" cy="9953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0815DD1-BA8B-C933-0317-D009EF8DCFA4}"/>
              </a:ext>
            </a:extLst>
          </p:cNvPr>
          <p:cNvSpPr/>
          <p:nvPr/>
        </p:nvSpPr>
        <p:spPr>
          <a:xfrm rot="5400000">
            <a:off x="1366021" y="5649482"/>
            <a:ext cx="249844" cy="10311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944BBDE-54EC-C579-B689-1C56763F5D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66" y="39027"/>
            <a:ext cx="7641244" cy="2015958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8040AF29-3127-5F4F-5B07-318E6BBCDEB5}"/>
              </a:ext>
            </a:extLst>
          </p:cNvPr>
          <p:cNvSpPr/>
          <p:nvPr/>
        </p:nvSpPr>
        <p:spPr>
          <a:xfrm>
            <a:off x="92092" y="2129378"/>
            <a:ext cx="115082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3B8C39F-FCCA-7AB0-D9BA-1B16B9AAC6CE}"/>
              </a:ext>
            </a:extLst>
          </p:cNvPr>
          <p:cNvSpPr/>
          <p:nvPr/>
        </p:nvSpPr>
        <p:spPr>
          <a:xfrm>
            <a:off x="7507858" y="2129378"/>
            <a:ext cx="17245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116E0CB9-2816-02FB-8E02-769056D52F3C}"/>
              </a:ext>
            </a:extLst>
          </p:cNvPr>
          <p:cNvCxnSpPr>
            <a:cxnSpLocks/>
          </p:cNvCxnSpPr>
          <p:nvPr/>
        </p:nvCxnSpPr>
        <p:spPr>
          <a:xfrm>
            <a:off x="149633" y="2175910"/>
            <a:ext cx="190662" cy="0"/>
          </a:xfrm>
          <a:prstGeom prst="line">
            <a:avLst/>
          </a:prstGeom>
          <a:ln w="28575">
            <a:solidFill>
              <a:srgbClr val="0E0E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5F9E4033-89D1-1A3E-3E6A-B1C7FB156DE7}"/>
              </a:ext>
            </a:extLst>
          </p:cNvPr>
          <p:cNvCxnSpPr>
            <a:cxnSpLocks/>
          </p:cNvCxnSpPr>
          <p:nvPr/>
        </p:nvCxnSpPr>
        <p:spPr>
          <a:xfrm>
            <a:off x="244114" y="2175097"/>
            <a:ext cx="7359075" cy="11316"/>
          </a:xfrm>
          <a:prstGeom prst="line">
            <a:avLst/>
          </a:prstGeom>
          <a:ln w="28575">
            <a:solidFill>
              <a:srgbClr val="0E0E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B2A0BB57-ADBA-4DE7-FB7E-B62453ADD77F}"/>
              </a:ext>
            </a:extLst>
          </p:cNvPr>
          <p:cNvSpPr/>
          <p:nvPr/>
        </p:nvSpPr>
        <p:spPr>
          <a:xfrm>
            <a:off x="92093" y="2054985"/>
            <a:ext cx="190662" cy="735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174170FF-F7D7-03FC-5BE2-DDF39CBB413C}"/>
              </a:ext>
            </a:extLst>
          </p:cNvPr>
          <p:cNvSpPr/>
          <p:nvPr/>
        </p:nvSpPr>
        <p:spPr>
          <a:xfrm>
            <a:off x="7454474" y="2054985"/>
            <a:ext cx="235736" cy="735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49B71633-7715-B87F-F165-FF4E6F8E87EB}"/>
              </a:ext>
            </a:extLst>
          </p:cNvPr>
          <p:cNvSpPr txBox="1"/>
          <p:nvPr/>
        </p:nvSpPr>
        <p:spPr>
          <a:xfrm rot="16200000">
            <a:off x="1865105" y="4242944"/>
            <a:ext cx="1990727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2100" b="1" dirty="0">
              <a:ln>
                <a:noFill/>
              </a:ln>
              <a:solidFill>
                <a:schemeClr val="tx1"/>
              </a:solidFill>
              <a:latin typeface="Tuffy" panose="020B0803060100000000" pitchFamily="34" charset="0"/>
            </a:endParaRPr>
          </a:p>
        </p:txBody>
      </p:sp>
      <p:graphicFrame>
        <p:nvGraphicFramePr>
          <p:cNvPr id="52" name="Table 51">
            <a:extLst>
              <a:ext uri="{FF2B5EF4-FFF2-40B4-BE49-F238E27FC236}">
                <a16:creationId xmlns:a16="http://schemas.microsoft.com/office/drawing/2014/main" id="{9575BC78-F999-6AC5-7962-3A03C680F9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0057588"/>
              </p:ext>
            </p:extLst>
          </p:nvPr>
        </p:nvGraphicFramePr>
        <p:xfrm>
          <a:off x="282756" y="2194281"/>
          <a:ext cx="7171718" cy="7773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171718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777330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GRAB + GO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679317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AC2CF8DD-5AB5-9C07-06CC-D5E3FBA1544D}"/>
              </a:ext>
            </a:extLst>
          </p:cNvPr>
          <p:cNvSpPr txBox="1"/>
          <p:nvPr/>
        </p:nvSpPr>
        <p:spPr>
          <a:xfrm rot="16200000">
            <a:off x="4370169" y="4156123"/>
            <a:ext cx="1990727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endParaRPr lang="en-US" sz="2100" b="1" dirty="0">
              <a:ln>
                <a:noFill/>
              </a:ln>
              <a:solidFill>
                <a:schemeClr val="tx1"/>
              </a:solidFill>
              <a:latin typeface="Tuffy" panose="020B0803060100000000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54BE207-A88B-0959-CD30-2B73EEE5883F}"/>
              </a:ext>
            </a:extLst>
          </p:cNvPr>
          <p:cNvSpPr txBox="1"/>
          <p:nvPr/>
        </p:nvSpPr>
        <p:spPr>
          <a:xfrm rot="16200000">
            <a:off x="-713386" y="4242944"/>
            <a:ext cx="1990727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>
                <a:ln>
                  <a:noFill/>
                </a:ln>
                <a:solidFill>
                  <a:schemeClr val="tx1"/>
                </a:solidFill>
                <a:latin typeface="Tuffy" panose="020B0803060100000000" pitchFamily="34" charset="0"/>
              </a:rPr>
              <a:t>core menu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6989B97-F455-76B5-A214-568F3CD92263}"/>
              </a:ext>
            </a:extLst>
          </p:cNvPr>
          <p:cNvSpPr/>
          <p:nvPr/>
        </p:nvSpPr>
        <p:spPr>
          <a:xfrm>
            <a:off x="92092" y="6127799"/>
            <a:ext cx="7598118" cy="29822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0BB63FE9-5190-FA67-C8F4-166C19A9497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66" y="6087543"/>
            <a:ext cx="2546951" cy="30613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A252736-4FA9-8053-B84B-C4DE731A69F2}"/>
              </a:ext>
            </a:extLst>
          </p:cNvPr>
          <p:cNvSpPr txBox="1"/>
          <p:nvPr/>
        </p:nvSpPr>
        <p:spPr>
          <a:xfrm rot="16200000">
            <a:off x="-697207" y="7385773"/>
            <a:ext cx="1990727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100" b="1">
                <a:ln>
                  <a:noFill/>
                </a:ln>
                <a:solidFill>
                  <a:schemeClr val="tx1"/>
                </a:solidFill>
                <a:latin typeface="Tuffy" panose="020B0803060100000000" pitchFamily="34" charset="0"/>
              </a:rPr>
              <a:t>fresh fruit</a:t>
            </a:r>
            <a:endParaRPr lang="en-US" sz="2100" b="1" dirty="0">
              <a:ln>
                <a:noFill/>
              </a:ln>
              <a:solidFill>
                <a:schemeClr val="tx1"/>
              </a:solidFill>
              <a:latin typeface="Tuffy" panose="020B0803060100000000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CC10A67-F1FA-AD48-D001-EF9B175AFB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10832" y="6037105"/>
            <a:ext cx="2546951" cy="306136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57E5AEB-8224-16E6-1126-68F7F2ACD814}"/>
              </a:ext>
            </a:extLst>
          </p:cNvPr>
          <p:cNvSpPr txBox="1"/>
          <p:nvPr/>
        </p:nvSpPr>
        <p:spPr>
          <a:xfrm rot="16200000">
            <a:off x="1839960" y="7350831"/>
            <a:ext cx="1990727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>
                <a:latin typeface="Tuffy" panose="020B0803060100000000" pitchFamily="34" charset="0"/>
              </a:rPr>
              <a:t>desserts</a:t>
            </a:r>
            <a:endParaRPr lang="en-US" sz="2100" b="1" dirty="0">
              <a:ln>
                <a:noFill/>
              </a:ln>
              <a:solidFill>
                <a:schemeClr val="tx1"/>
              </a:solidFill>
              <a:latin typeface="Tuffy" panose="020B0803060100000000" pitchFamily="34" charset="0"/>
            </a:endParaRPr>
          </a:p>
        </p:txBody>
      </p:sp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AADFC252-C38E-A2AD-397F-2A9ED3D9F4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1403063"/>
              </p:ext>
            </p:extLst>
          </p:nvPr>
        </p:nvGraphicFramePr>
        <p:xfrm>
          <a:off x="442808" y="4579647"/>
          <a:ext cx="2021481" cy="1371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21481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196073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u="sng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Rotating Items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8751971"/>
                  </a:ext>
                </a:extLst>
              </a:tr>
              <a:tr h="196073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power bowl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  <a:tr h="196073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overnight oats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5566783"/>
                  </a:ext>
                </a:extLst>
              </a:tr>
              <a:tr h="196073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composed salad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6669673"/>
                  </a:ext>
                </a:extLst>
              </a:tr>
              <a:tr h="196073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fresh fruit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76311"/>
                  </a:ext>
                </a:extLst>
              </a:tr>
              <a:tr h="196073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dessert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9521076"/>
                  </a:ext>
                </a:extLst>
              </a:tr>
            </a:tbl>
          </a:graphicData>
        </a:graphic>
      </p:graphicFrame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A7CDCC4-CE7C-A791-3761-F4A83E75E91D}"/>
              </a:ext>
            </a:extLst>
          </p:cNvPr>
          <p:cNvCxnSpPr/>
          <p:nvPr/>
        </p:nvCxnSpPr>
        <p:spPr>
          <a:xfrm>
            <a:off x="577278" y="4519469"/>
            <a:ext cx="1850202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BD155F8F-3705-5F5A-EF72-E8EFBCEF6B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4613120"/>
              </p:ext>
            </p:extLst>
          </p:nvPr>
        </p:nvGraphicFramePr>
        <p:xfrm>
          <a:off x="366586" y="3285112"/>
          <a:ext cx="2107120" cy="11582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07120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212599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u="sng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Always Available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8751971"/>
                  </a:ext>
                </a:extLst>
              </a:tr>
              <a:tr h="199312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chicken salad + naan + veggies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0566112"/>
                  </a:ext>
                </a:extLst>
              </a:tr>
              <a:tr h="199312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fruit + cheese box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  <a:tr h="199312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hard boiled eggs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6669673"/>
                  </a:ext>
                </a:extLst>
              </a:tr>
              <a:tr h="199312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chocolate </a:t>
                      </a:r>
                      <a:r>
                        <a:rPr lang="en-US" sz="900" b="0" dirty="0" err="1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oreo</a:t>
                      </a: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 parfait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76311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0A13A268-0A60-12E2-CAE5-E732CF80E1F2}"/>
              </a:ext>
            </a:extLst>
          </p:cNvPr>
          <p:cNvSpPr txBox="1"/>
          <p:nvPr/>
        </p:nvSpPr>
        <p:spPr>
          <a:xfrm rot="16200000">
            <a:off x="1846456" y="4231314"/>
            <a:ext cx="1990727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100" b="1">
                <a:ln>
                  <a:noFill/>
                </a:ln>
                <a:solidFill>
                  <a:schemeClr val="tx1"/>
                </a:solidFill>
                <a:latin typeface="Tuffy" panose="020B0803060100000000" pitchFamily="34" charset="0"/>
              </a:rPr>
              <a:t>power bowls</a:t>
            </a:r>
            <a:endParaRPr lang="en-US" sz="2100" b="1" dirty="0">
              <a:ln>
                <a:noFill/>
              </a:ln>
              <a:solidFill>
                <a:schemeClr val="tx1"/>
              </a:solidFill>
              <a:latin typeface="Tuffy" panose="020B0803060100000000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7944988-3CF6-B0BB-DBC6-6AA9AEDE3C4C}"/>
              </a:ext>
            </a:extLst>
          </p:cNvPr>
          <p:cNvSpPr txBox="1"/>
          <p:nvPr/>
        </p:nvSpPr>
        <p:spPr>
          <a:xfrm rot="16200000">
            <a:off x="4370170" y="4231314"/>
            <a:ext cx="1990727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100" b="1">
                <a:ln>
                  <a:noFill/>
                </a:ln>
                <a:solidFill>
                  <a:schemeClr val="tx1"/>
                </a:solidFill>
                <a:latin typeface="Tuffy" panose="020B0803060100000000" pitchFamily="34" charset="0"/>
              </a:rPr>
              <a:t>composed salad</a:t>
            </a:r>
            <a:endParaRPr lang="en-US" sz="2100" b="1" dirty="0">
              <a:ln>
                <a:noFill/>
              </a:ln>
              <a:solidFill>
                <a:schemeClr val="tx1"/>
              </a:solidFill>
              <a:latin typeface="Tuffy" panose="020B0803060100000000" pitchFamily="34" charset="0"/>
            </a:endParaRPr>
          </a:p>
        </p:txBody>
      </p: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49C376ED-AC63-5436-30B5-55C9E80D7C0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4931513"/>
              </p:ext>
            </p:extLst>
          </p:nvPr>
        </p:nvGraphicFramePr>
        <p:xfrm>
          <a:off x="2916514" y="3878607"/>
          <a:ext cx="2107120" cy="14020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07120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120666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0" u="none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citrus lentil grilled salmon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8751971"/>
                  </a:ext>
                </a:extLst>
              </a:tr>
              <a:tr h="181000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quinoa cobb salad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05661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buffalo chicken farro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southwest wild rice + </a:t>
                      </a:r>
                      <a:r>
                        <a:rPr lang="en-US" sz="900" b="0" dirty="0" err="1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blackbean</a:t>
                      </a:r>
                      <a:endParaRPr lang="en-US" sz="900" b="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6669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mediterranean power bowl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76311"/>
                  </a:ext>
                </a:extLst>
              </a:tr>
              <a:tr h="120666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000" b="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9521076"/>
                  </a:ext>
                </a:extLst>
              </a:tr>
            </a:tbl>
          </a:graphicData>
        </a:graphic>
      </p:graphicFrame>
      <p:graphicFrame>
        <p:nvGraphicFramePr>
          <p:cNvPr id="25" name="Table 24">
            <a:extLst>
              <a:ext uri="{FF2B5EF4-FFF2-40B4-BE49-F238E27FC236}">
                <a16:creationId xmlns:a16="http://schemas.microsoft.com/office/drawing/2014/main" id="{FCAD57B2-5B40-6A40-8A12-2CCFFBCB327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2315419"/>
              </p:ext>
            </p:extLst>
          </p:nvPr>
        </p:nvGraphicFramePr>
        <p:xfrm>
          <a:off x="5486963" y="3550947"/>
          <a:ext cx="2107120" cy="20574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07120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120666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u="none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dijon roasted potato salad</a:t>
                      </a:r>
                      <a:endParaRPr lang="en-US" sz="900" b="0" u="none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8751971"/>
                  </a:ext>
                </a:extLst>
              </a:tr>
              <a:tr h="181000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classic tuna salad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05661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cajun farmer’s pasta salad</a:t>
                      </a:r>
                      <a:endParaRPr lang="en-US" sz="900" b="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greek pasta salad</a:t>
                      </a:r>
                      <a:endParaRPr lang="en-US" sz="900" b="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6669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blt pasta salad</a:t>
                      </a:r>
                      <a:endParaRPr lang="en-US" sz="900" b="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76311"/>
                  </a:ext>
                </a:extLst>
              </a:tr>
              <a:tr h="120666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lemon basil chicken salad</a:t>
                      </a:r>
                      <a:endParaRPr lang="en-US" sz="900" b="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9521076"/>
                  </a:ext>
                </a:extLst>
              </a:tr>
              <a:tr h="120666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broccoli bacon salad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88945509"/>
                  </a:ext>
                </a:extLst>
              </a:tr>
              <a:tr h="120666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thai cucumber salad</a:t>
                      </a:r>
                      <a:endParaRPr lang="en-US" sz="900" b="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17392913"/>
                  </a:ext>
                </a:extLst>
              </a:tr>
              <a:tr h="120666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4896170"/>
                  </a:ext>
                </a:extLst>
              </a:tr>
            </a:tbl>
          </a:graphicData>
        </a:graphic>
      </p:graphicFrame>
      <p:graphicFrame>
        <p:nvGraphicFramePr>
          <p:cNvPr id="26" name="Table 25">
            <a:extLst>
              <a:ext uri="{FF2B5EF4-FFF2-40B4-BE49-F238E27FC236}">
                <a16:creationId xmlns:a16="http://schemas.microsoft.com/office/drawing/2014/main" id="{DD16084A-9978-B6A0-F200-8FA16263FDC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0680229"/>
              </p:ext>
            </p:extLst>
          </p:nvPr>
        </p:nvGraphicFramePr>
        <p:xfrm>
          <a:off x="401016" y="6760346"/>
          <a:ext cx="2107120" cy="1600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07120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120666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u="none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fresh mixed fruit</a:t>
                      </a:r>
                      <a:endParaRPr lang="en-US" sz="900" b="0" u="none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8751971"/>
                  </a:ext>
                </a:extLst>
              </a:tr>
              <a:tr h="181000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pineapple cup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05661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mixed berries</a:t>
                      </a:r>
                      <a:endParaRPr lang="en-US" sz="900" b="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strawberries</a:t>
                      </a:r>
                      <a:endParaRPr lang="en-US" sz="900" b="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6669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mixed grapes</a:t>
                      </a:r>
                      <a:endParaRPr lang="en-US" sz="900" b="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76311"/>
                  </a:ext>
                </a:extLst>
              </a:tr>
              <a:tr h="120666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9521076"/>
                  </a:ext>
                </a:extLst>
              </a:tr>
              <a:tr h="120666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59055642"/>
                  </a:ext>
                </a:extLst>
              </a:tr>
            </a:tbl>
          </a:graphicData>
        </a:graphic>
      </p:graphicFrame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id="{112B1596-C588-0137-2BA1-75D296E213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1880175"/>
              </p:ext>
            </p:extLst>
          </p:nvPr>
        </p:nvGraphicFramePr>
        <p:xfrm>
          <a:off x="2962882" y="6879768"/>
          <a:ext cx="2107120" cy="18288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07120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120666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u="none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strawberry shortcake parfait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8751971"/>
                  </a:ext>
                </a:extLst>
              </a:tr>
              <a:tr h="181000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banana pudding parfait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05661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tiramisu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chocolate chip cannoli</a:t>
                      </a:r>
                      <a:endParaRPr lang="en-US" sz="900" b="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6669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lemon luau parfait</a:t>
                      </a:r>
                      <a:endParaRPr lang="en-US" sz="900" b="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76311"/>
                  </a:ext>
                </a:extLst>
              </a:tr>
              <a:tr h="120666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peaches + cream shortcake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9521076"/>
                  </a:ext>
                </a:extLst>
              </a:tr>
              <a:tr h="120666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berries + cream</a:t>
                      </a:r>
                      <a:endParaRPr lang="en-US" sz="900" b="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8026240"/>
                  </a:ext>
                </a:extLst>
              </a:tr>
              <a:tr h="120666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6218476"/>
                  </a:ext>
                </a:extLst>
              </a:tr>
            </a:tbl>
          </a:graphicData>
        </a:graphic>
      </p:graphicFrame>
      <p:pic>
        <p:nvPicPr>
          <p:cNvPr id="29" name="Picture 28">
            <a:extLst>
              <a:ext uri="{FF2B5EF4-FFF2-40B4-BE49-F238E27FC236}">
                <a16:creationId xmlns:a16="http://schemas.microsoft.com/office/drawing/2014/main" id="{010CE341-D9EC-EEB4-0EB9-E8B821E111F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59970" y="6075339"/>
            <a:ext cx="2546951" cy="306136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9E236996-816B-B326-A469-2A1839794128}"/>
              </a:ext>
            </a:extLst>
          </p:cNvPr>
          <p:cNvSpPr txBox="1"/>
          <p:nvPr/>
        </p:nvSpPr>
        <p:spPr>
          <a:xfrm rot="16200000">
            <a:off x="4355687" y="7296809"/>
            <a:ext cx="1990727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100" b="1">
                <a:latin typeface="Tuffy" panose="020B0803060100000000" pitchFamily="34" charset="0"/>
              </a:rPr>
              <a:t>overnight oats</a:t>
            </a:r>
            <a:endParaRPr lang="en-US" sz="2100" b="1" dirty="0">
              <a:ln>
                <a:noFill/>
              </a:ln>
              <a:solidFill>
                <a:schemeClr val="tx1"/>
              </a:solidFill>
              <a:latin typeface="Tuffy" panose="020B0803060100000000" pitchFamily="34" charset="0"/>
            </a:endParaRPr>
          </a:p>
        </p:txBody>
      </p:sp>
      <p:graphicFrame>
        <p:nvGraphicFramePr>
          <p:cNvPr id="32" name="Table 31">
            <a:extLst>
              <a:ext uri="{FF2B5EF4-FFF2-40B4-BE49-F238E27FC236}">
                <a16:creationId xmlns:a16="http://schemas.microsoft.com/office/drawing/2014/main" id="{9013AD62-3D31-A570-930F-8AD0AC2823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82057529"/>
              </p:ext>
            </p:extLst>
          </p:nvPr>
        </p:nvGraphicFramePr>
        <p:xfrm>
          <a:off x="5486963" y="6795263"/>
          <a:ext cx="2107120" cy="1600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07120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120666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u="none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chia mango parfait</a:t>
                      </a:r>
                      <a:endParaRPr lang="en-US" sz="900" b="0" u="none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98751971"/>
                  </a:ext>
                </a:extLst>
              </a:tr>
              <a:tr h="181000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blueberry crunch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3056611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tropical fruit</a:t>
                      </a:r>
                      <a:endParaRPr lang="en-US" sz="900" b="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carrot cake</a:t>
                      </a:r>
                      <a:endParaRPr lang="en-US" sz="900" b="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66669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chocolate banana</a:t>
                      </a:r>
                      <a:endParaRPr lang="en-US" sz="900" b="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8476311"/>
                  </a:ext>
                </a:extLst>
              </a:tr>
              <a:tr h="120666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coconut</a:t>
                      </a:r>
                      <a:endParaRPr lang="en-US" sz="900" b="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9521076"/>
                  </a:ext>
                </a:extLst>
              </a:tr>
              <a:tr h="120666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chocolate peanut butter</a:t>
                      </a:r>
                      <a:endParaRPr lang="en-US" sz="900" b="0" dirty="0">
                        <a:ln>
                          <a:noFill/>
                        </a:ln>
                        <a:latin typeface="Century Gothic" panose="020B0502020202020204" pitchFamily="34" charset="0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46265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8175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6231F5-E164-4E64-453F-81E114CD0A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hape, rectangle&#10;&#10;Description automatically generated">
            <a:extLst>
              <a:ext uri="{FF2B5EF4-FFF2-40B4-BE49-F238E27FC236}">
                <a16:creationId xmlns:a16="http://schemas.microsoft.com/office/drawing/2014/main" id="{437E2DE8-B052-F183-19DB-0191D886D1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7772400" cy="100584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80CA7DA-5422-E86D-2F46-BC871202942A}"/>
              </a:ext>
            </a:extLst>
          </p:cNvPr>
          <p:cNvSpPr txBox="1"/>
          <p:nvPr/>
        </p:nvSpPr>
        <p:spPr>
          <a:xfrm>
            <a:off x="207174" y="348602"/>
            <a:ext cx="624099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Wk. 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F84942B-6292-FBCE-EC23-3727139F0E8E}"/>
              </a:ext>
            </a:extLst>
          </p:cNvPr>
          <p:cNvSpPr/>
          <p:nvPr/>
        </p:nvSpPr>
        <p:spPr>
          <a:xfrm>
            <a:off x="2652718" y="3408541"/>
            <a:ext cx="363550" cy="19907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E0CE3C54-3670-AE6D-DB9B-33C27A0E41A4}"/>
              </a:ext>
            </a:extLst>
          </p:cNvPr>
          <p:cNvSpPr/>
          <p:nvPr/>
        </p:nvSpPr>
        <p:spPr>
          <a:xfrm>
            <a:off x="581483" y="867831"/>
            <a:ext cx="2230930" cy="4699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28418162-97C0-B2C3-1B98-BD9F71148801}"/>
              </a:ext>
            </a:extLst>
          </p:cNvPr>
          <p:cNvSpPr/>
          <p:nvPr/>
        </p:nvSpPr>
        <p:spPr>
          <a:xfrm>
            <a:off x="2365619" y="6163325"/>
            <a:ext cx="582348" cy="283496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2B7BB30-F8F7-6A99-DB9C-A6F275CDFF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29518" y="8938225"/>
            <a:ext cx="1920469" cy="17187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99E399F-EA41-29EE-FDE5-1102B48C0D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71957" y="6127799"/>
            <a:ext cx="1881718" cy="168403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34D993B-4B24-463F-51BE-F9C5B1C764EB}"/>
              </a:ext>
            </a:extLst>
          </p:cNvPr>
          <p:cNvSpPr/>
          <p:nvPr/>
        </p:nvSpPr>
        <p:spPr>
          <a:xfrm rot="5400000">
            <a:off x="3608366" y="5673598"/>
            <a:ext cx="249844" cy="9953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BB84B06-B20D-06AA-8045-CC2DBFF71E70}"/>
              </a:ext>
            </a:extLst>
          </p:cNvPr>
          <p:cNvSpPr/>
          <p:nvPr/>
        </p:nvSpPr>
        <p:spPr>
          <a:xfrm rot="5400000">
            <a:off x="1366021" y="5649482"/>
            <a:ext cx="249844" cy="10311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9FE2DA40-DFA6-4E02-1AD8-5ACCEDBA4ED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6" y="39027"/>
            <a:ext cx="7641244" cy="2015958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099ADDAD-8DD4-33B4-B366-642C0552E4A0}"/>
              </a:ext>
            </a:extLst>
          </p:cNvPr>
          <p:cNvSpPr/>
          <p:nvPr/>
        </p:nvSpPr>
        <p:spPr>
          <a:xfrm>
            <a:off x="92092" y="2129378"/>
            <a:ext cx="115082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3138309-8193-7391-478A-8F86D61C0D7B}"/>
              </a:ext>
            </a:extLst>
          </p:cNvPr>
          <p:cNvSpPr/>
          <p:nvPr/>
        </p:nvSpPr>
        <p:spPr>
          <a:xfrm>
            <a:off x="7507858" y="2129378"/>
            <a:ext cx="172450" cy="457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C9BC3829-5557-A725-DAC7-0EEC7038C366}"/>
              </a:ext>
            </a:extLst>
          </p:cNvPr>
          <p:cNvCxnSpPr>
            <a:cxnSpLocks/>
          </p:cNvCxnSpPr>
          <p:nvPr/>
        </p:nvCxnSpPr>
        <p:spPr>
          <a:xfrm>
            <a:off x="149633" y="2175910"/>
            <a:ext cx="190662" cy="0"/>
          </a:xfrm>
          <a:prstGeom prst="line">
            <a:avLst/>
          </a:prstGeom>
          <a:ln w="28575">
            <a:solidFill>
              <a:srgbClr val="0E0E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D2962DE6-8235-AB99-9174-4ABDDC898B72}"/>
              </a:ext>
            </a:extLst>
          </p:cNvPr>
          <p:cNvCxnSpPr>
            <a:cxnSpLocks/>
          </p:cNvCxnSpPr>
          <p:nvPr/>
        </p:nvCxnSpPr>
        <p:spPr>
          <a:xfrm>
            <a:off x="244114" y="2175097"/>
            <a:ext cx="7359075" cy="11316"/>
          </a:xfrm>
          <a:prstGeom prst="line">
            <a:avLst/>
          </a:prstGeom>
          <a:ln w="28575">
            <a:solidFill>
              <a:srgbClr val="0E0E0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Rectangle 47">
            <a:extLst>
              <a:ext uri="{FF2B5EF4-FFF2-40B4-BE49-F238E27FC236}">
                <a16:creationId xmlns:a16="http://schemas.microsoft.com/office/drawing/2014/main" id="{7A967EBA-51EF-483E-52D1-EF0F8D919553}"/>
              </a:ext>
            </a:extLst>
          </p:cNvPr>
          <p:cNvSpPr/>
          <p:nvPr/>
        </p:nvSpPr>
        <p:spPr>
          <a:xfrm>
            <a:off x="92093" y="2054985"/>
            <a:ext cx="190662" cy="735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61072DC1-E4B2-9B19-04D4-4F063479B43D}"/>
              </a:ext>
            </a:extLst>
          </p:cNvPr>
          <p:cNvSpPr/>
          <p:nvPr/>
        </p:nvSpPr>
        <p:spPr>
          <a:xfrm>
            <a:off x="7454474" y="2054985"/>
            <a:ext cx="235736" cy="735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C7839BA-D6D2-A772-1B0D-5E79EBB57B76}"/>
              </a:ext>
            </a:extLst>
          </p:cNvPr>
          <p:cNvSpPr txBox="1"/>
          <p:nvPr/>
        </p:nvSpPr>
        <p:spPr>
          <a:xfrm rot="16200000">
            <a:off x="1865105" y="4242944"/>
            <a:ext cx="1990727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 err="1">
                <a:latin typeface="Tuffy" panose="020B0803060100000000" pitchFamily="34" charset="0"/>
              </a:rPr>
              <a:t>tuesday</a:t>
            </a:r>
            <a:endParaRPr lang="en-US" sz="2100" b="1" dirty="0">
              <a:ln>
                <a:noFill/>
              </a:ln>
              <a:solidFill>
                <a:schemeClr val="tx1"/>
              </a:solidFill>
              <a:latin typeface="Tuffy" panose="020B0803060100000000" pitchFamily="34" charset="0"/>
            </a:endParaRPr>
          </a:p>
        </p:txBody>
      </p:sp>
      <p:graphicFrame>
        <p:nvGraphicFramePr>
          <p:cNvPr id="52" name="Table 51">
            <a:extLst>
              <a:ext uri="{FF2B5EF4-FFF2-40B4-BE49-F238E27FC236}">
                <a16:creationId xmlns:a16="http://schemas.microsoft.com/office/drawing/2014/main" id="{4D9AF41E-46DC-E9BF-6FA4-2C5F83BDDF4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4566815"/>
              </p:ext>
            </p:extLst>
          </p:nvPr>
        </p:nvGraphicFramePr>
        <p:xfrm>
          <a:off x="282756" y="2194281"/>
          <a:ext cx="7171718" cy="7924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7171718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568872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Weekly Menu</a:t>
                      </a:r>
                    </a:p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b="0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9/28 to 10/2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679317"/>
                  </a:ext>
                </a:extLst>
              </a:tr>
            </a:tbl>
          </a:graphicData>
        </a:graphic>
      </p:graphicFrame>
      <p:sp>
        <p:nvSpPr>
          <p:cNvPr id="16" name="TextBox 15">
            <a:extLst>
              <a:ext uri="{FF2B5EF4-FFF2-40B4-BE49-F238E27FC236}">
                <a16:creationId xmlns:a16="http://schemas.microsoft.com/office/drawing/2014/main" id="{BA51F70F-A941-17B5-1A5A-29C6538FEA62}"/>
              </a:ext>
            </a:extLst>
          </p:cNvPr>
          <p:cNvSpPr txBox="1"/>
          <p:nvPr/>
        </p:nvSpPr>
        <p:spPr>
          <a:xfrm rot="16200000">
            <a:off x="4370169" y="4156123"/>
            <a:ext cx="1990727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 err="1">
                <a:latin typeface="Tuffy" panose="020B0803060100000000" pitchFamily="34" charset="0"/>
              </a:rPr>
              <a:t>wednesday</a:t>
            </a:r>
            <a:endParaRPr lang="en-US" sz="2100" b="1" dirty="0">
              <a:ln>
                <a:noFill/>
              </a:ln>
              <a:solidFill>
                <a:schemeClr val="tx1"/>
              </a:solidFill>
              <a:latin typeface="Tuffy" panose="020B0803060100000000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59A7BCF-C959-A580-23B3-0E529C9870CA}"/>
              </a:ext>
            </a:extLst>
          </p:cNvPr>
          <p:cNvSpPr txBox="1"/>
          <p:nvPr/>
        </p:nvSpPr>
        <p:spPr>
          <a:xfrm rot="16200000">
            <a:off x="-713386" y="4242944"/>
            <a:ext cx="1990727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 err="1">
                <a:ln>
                  <a:noFill/>
                </a:ln>
                <a:solidFill>
                  <a:schemeClr val="tx1"/>
                </a:solidFill>
                <a:latin typeface="Tuffy" panose="020B0803060100000000" pitchFamily="34" charset="0"/>
              </a:rPr>
              <a:t>monday</a:t>
            </a:r>
            <a:endParaRPr lang="en-US" sz="2100" b="1" dirty="0">
              <a:ln>
                <a:noFill/>
              </a:ln>
              <a:solidFill>
                <a:schemeClr val="tx1"/>
              </a:solidFill>
              <a:latin typeface="Tuffy" panose="020B0803060100000000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1ED545A-1CE0-BE50-BD96-565DAD37509F}"/>
              </a:ext>
            </a:extLst>
          </p:cNvPr>
          <p:cNvSpPr/>
          <p:nvPr/>
        </p:nvSpPr>
        <p:spPr>
          <a:xfrm>
            <a:off x="92092" y="6127799"/>
            <a:ext cx="7598118" cy="29822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77844D00-0AB9-66EB-6E52-B75C1BCD013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66" y="6087543"/>
            <a:ext cx="2546951" cy="306136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7BBF1F6-0D8C-1529-F568-88B7E6007728}"/>
              </a:ext>
            </a:extLst>
          </p:cNvPr>
          <p:cNvSpPr txBox="1"/>
          <p:nvPr/>
        </p:nvSpPr>
        <p:spPr>
          <a:xfrm rot="16200000">
            <a:off x="-697207" y="7385773"/>
            <a:ext cx="1990727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 err="1">
                <a:ln>
                  <a:noFill/>
                </a:ln>
                <a:solidFill>
                  <a:schemeClr val="tx1"/>
                </a:solidFill>
                <a:latin typeface="Tuffy" panose="020B0803060100000000" pitchFamily="34" charset="0"/>
              </a:rPr>
              <a:t>thursday</a:t>
            </a:r>
            <a:endParaRPr lang="en-US" sz="2100" b="1" dirty="0">
              <a:ln>
                <a:noFill/>
              </a:ln>
              <a:solidFill>
                <a:schemeClr val="tx1"/>
              </a:solidFill>
              <a:latin typeface="Tuffy" panose="020B0803060100000000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8EC0A00-09E5-259D-F8F2-64C3ED19A6A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0832" y="6037105"/>
            <a:ext cx="2546951" cy="306136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93030738-1265-DB40-3DEF-73422B454FD7}"/>
              </a:ext>
            </a:extLst>
          </p:cNvPr>
          <p:cNvSpPr txBox="1"/>
          <p:nvPr/>
        </p:nvSpPr>
        <p:spPr>
          <a:xfrm rot="16200000">
            <a:off x="1839960" y="7350831"/>
            <a:ext cx="1990727" cy="41549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100" b="1" dirty="0" err="1">
                <a:latin typeface="Tuffy" panose="020B0803060100000000" pitchFamily="34" charset="0"/>
              </a:rPr>
              <a:t>friday</a:t>
            </a:r>
            <a:endParaRPr lang="en-US" sz="2100" b="1" dirty="0">
              <a:ln>
                <a:noFill/>
              </a:ln>
              <a:solidFill>
                <a:schemeClr val="tx1"/>
              </a:solidFill>
              <a:latin typeface="Tuffy" panose="020B0803060100000000" pitchFamily="34" charset="0"/>
            </a:endParaRPr>
          </a:p>
        </p:txBody>
      </p:sp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id="{F5C552E1-20D4-CBBA-61B4-2F352E935D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6748048"/>
              </p:ext>
            </p:extLst>
          </p:nvPr>
        </p:nvGraphicFramePr>
        <p:xfrm>
          <a:off x="391016" y="3154759"/>
          <a:ext cx="2021481" cy="11757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21481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368872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BREAKFAST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679317"/>
                  </a:ext>
                </a:extLst>
              </a:tr>
              <a:tr h="161382"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7am-9:30am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3589094"/>
                  </a:ext>
                </a:extLst>
              </a:tr>
              <a:tr h="161382"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9946480"/>
                  </a:ext>
                </a:extLst>
              </a:tr>
              <a:tr h="161382"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oatmeal | grits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  <a:tr h="16138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scrambled eggs | cheese eggs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8239508"/>
                  </a:ext>
                </a:extLst>
              </a:tr>
              <a:tr h="16138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turkey sausage | pork bacon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0759197"/>
                  </a:ext>
                </a:extLst>
              </a:tr>
            </a:tbl>
          </a:graphicData>
        </a:graphic>
      </p:graphicFrame>
      <p:graphicFrame>
        <p:nvGraphicFramePr>
          <p:cNvPr id="43" name="Table 42">
            <a:extLst>
              <a:ext uri="{FF2B5EF4-FFF2-40B4-BE49-F238E27FC236}">
                <a16:creationId xmlns:a16="http://schemas.microsoft.com/office/drawing/2014/main" id="{54179845-5DED-E0FB-CB8F-BCDA85ABB1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36860389"/>
              </p:ext>
            </p:extLst>
          </p:nvPr>
        </p:nvGraphicFramePr>
        <p:xfrm>
          <a:off x="453909" y="4463274"/>
          <a:ext cx="2021481" cy="14650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21481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360632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LUNCH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679317"/>
                  </a:ext>
                </a:extLst>
              </a:tr>
              <a:tr h="157776">
                <a:tc>
                  <a:txBody>
                    <a:bodyPr/>
                    <a:lstStyle/>
                    <a:p>
                      <a:pPr marL="0" algn="ctr" defTabSz="777240" rtl="0" eaLnBrk="1" fontAlgn="ctr" latinLnBrk="0" hangingPunct="1"/>
                      <a:r>
                        <a:rPr lang="en-US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11am-2pm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  <a:tr h="157776">
                <a:tc>
                  <a:txBody>
                    <a:bodyPr/>
                    <a:lstStyle/>
                    <a:p>
                      <a:pPr marL="0" algn="ctr" defTabSz="777240" rtl="0" eaLnBrk="1" fontAlgn="ctr" latinLnBrk="0" hangingPunct="1"/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0174983"/>
                  </a:ext>
                </a:extLst>
              </a:tr>
              <a:tr h="157776">
                <a:tc>
                  <a:txBody>
                    <a:bodyPr/>
                    <a:lstStyle/>
                    <a:p>
                      <a:pPr marL="0" algn="ctr" defTabSz="777240" rtl="0" eaLnBrk="1" fontAlgn="ctr" latinLnBrk="0" hangingPunct="1"/>
                      <a:r>
                        <a:rPr lang="en-US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mediterranean chicken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134294"/>
                  </a:ext>
                </a:extLst>
              </a:tr>
              <a:tr h="157776">
                <a:tc>
                  <a:txBody>
                    <a:bodyPr/>
                    <a:lstStyle/>
                    <a:p>
                      <a:pPr marL="0" algn="ctr" defTabSz="777240" rtl="0" eaLnBrk="1" fontAlgn="ctr" latinLnBrk="0" hangingPunct="1"/>
                      <a:r>
                        <a:rPr lang="en-US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basmati rice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07041"/>
                  </a:ext>
                </a:extLst>
              </a:tr>
              <a:tr h="157776">
                <a:tc>
                  <a:txBody>
                    <a:bodyPr/>
                    <a:lstStyle/>
                    <a:p>
                      <a:pPr marL="0" algn="ctr" defTabSz="777240" rtl="0" eaLnBrk="1" fontAlgn="ctr" latinLnBrk="0" hangingPunct="1"/>
                      <a:r>
                        <a:rPr lang="en-US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black beans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1154740"/>
                  </a:ext>
                </a:extLst>
              </a:tr>
              <a:tr h="157776">
                <a:tc>
                  <a:txBody>
                    <a:bodyPr/>
                    <a:lstStyle/>
                    <a:p>
                      <a:pPr marL="0" algn="ctr" defTabSz="777240" rtl="0" eaLnBrk="1" fontAlgn="ctr" latinLnBrk="0" hangingPunct="1"/>
                      <a:r>
                        <a:rPr lang="en-US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garlic broccoli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7931104"/>
                  </a:ext>
                </a:extLst>
              </a:tr>
              <a:tr h="157776">
                <a:tc>
                  <a:txBody>
                    <a:bodyPr/>
                    <a:lstStyle/>
                    <a:p>
                      <a:pPr marL="0" algn="ctr" defTabSz="777240" rtl="0" eaLnBrk="1" fontAlgn="ctr" latinLnBrk="0" hangingPunct="1"/>
                      <a:r>
                        <a:rPr lang="en-US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broccoli cheddar soup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7170530"/>
                  </a:ext>
                </a:extLst>
              </a:tr>
            </a:tbl>
          </a:graphicData>
        </a:graphic>
      </p:graphicFrame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F3F0DE6C-48D5-D392-C6CB-8F613EB5DF88}"/>
              </a:ext>
            </a:extLst>
          </p:cNvPr>
          <p:cNvCxnSpPr/>
          <p:nvPr/>
        </p:nvCxnSpPr>
        <p:spPr>
          <a:xfrm>
            <a:off x="562295" y="4450693"/>
            <a:ext cx="1850202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51ED2AC-3DEF-5C03-AE43-AB807C6D4F84}"/>
              </a:ext>
            </a:extLst>
          </p:cNvPr>
          <p:cNvCxnSpPr/>
          <p:nvPr/>
        </p:nvCxnSpPr>
        <p:spPr>
          <a:xfrm>
            <a:off x="3068218" y="4467350"/>
            <a:ext cx="1850202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D1892F7-5D32-4C62-A161-B6265E6A95B8}"/>
              </a:ext>
            </a:extLst>
          </p:cNvPr>
          <p:cNvCxnSpPr/>
          <p:nvPr/>
        </p:nvCxnSpPr>
        <p:spPr>
          <a:xfrm>
            <a:off x="5604272" y="4463274"/>
            <a:ext cx="1850202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9376AE5-F3D3-447C-F34D-9B7084D360BC}"/>
              </a:ext>
            </a:extLst>
          </p:cNvPr>
          <p:cNvCxnSpPr/>
          <p:nvPr/>
        </p:nvCxnSpPr>
        <p:spPr>
          <a:xfrm>
            <a:off x="496293" y="7508063"/>
            <a:ext cx="1850202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D80A3D3B-92AA-3DCE-03EB-42C3171BE997}"/>
              </a:ext>
            </a:extLst>
          </p:cNvPr>
          <p:cNvCxnSpPr/>
          <p:nvPr/>
        </p:nvCxnSpPr>
        <p:spPr>
          <a:xfrm>
            <a:off x="3068218" y="7505983"/>
            <a:ext cx="1850202" cy="0"/>
          </a:xfrm>
          <a:prstGeom prst="lin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543D11CE-5381-7FA3-398A-A3DC9403A5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17861729"/>
              </p:ext>
            </p:extLst>
          </p:nvPr>
        </p:nvGraphicFramePr>
        <p:xfrm>
          <a:off x="2972397" y="3153853"/>
          <a:ext cx="2021481" cy="12060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21481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378356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BREAKFAST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679317"/>
                  </a:ext>
                </a:extLst>
              </a:tr>
              <a:tr h="165531"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7am-9:30am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3589094"/>
                  </a:ext>
                </a:extLst>
              </a:tr>
              <a:tr h="165531"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9946480"/>
                  </a:ext>
                </a:extLst>
              </a:tr>
              <a:tr h="165531"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oatmeal | grits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  <a:tr h="16553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scrambled eggs | cheese eggs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8239508"/>
                  </a:ext>
                </a:extLst>
              </a:tr>
              <a:tr h="16553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turkey sausage | pork bacon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0759197"/>
                  </a:ext>
                </a:extLst>
              </a:tr>
            </a:tbl>
          </a:graphicData>
        </a:graphic>
      </p:graphicFrame>
      <p:graphicFrame>
        <p:nvGraphicFramePr>
          <p:cNvPr id="34" name="Table 33">
            <a:extLst>
              <a:ext uri="{FF2B5EF4-FFF2-40B4-BE49-F238E27FC236}">
                <a16:creationId xmlns:a16="http://schemas.microsoft.com/office/drawing/2014/main" id="{10DE6058-C5B1-ED68-01B8-0FD942B267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30102335"/>
              </p:ext>
            </p:extLst>
          </p:nvPr>
        </p:nvGraphicFramePr>
        <p:xfrm>
          <a:off x="5527769" y="3154759"/>
          <a:ext cx="2021481" cy="12051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21481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378072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BREAKFAST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679317"/>
                  </a:ext>
                </a:extLst>
              </a:tr>
              <a:tr h="165407"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7am-9:30am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3589094"/>
                  </a:ext>
                </a:extLst>
              </a:tr>
              <a:tr h="165407"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9946480"/>
                  </a:ext>
                </a:extLst>
              </a:tr>
              <a:tr h="165407"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oatmeal | grits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  <a:tr h="16540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scrambled eggs | cheese eggs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8239508"/>
                  </a:ext>
                </a:extLst>
              </a:tr>
              <a:tr h="16540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turkey sausage | pork bacon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0759197"/>
                  </a:ext>
                </a:extLst>
              </a:tr>
            </a:tbl>
          </a:graphicData>
        </a:graphic>
      </p:graphicFrame>
      <p:graphicFrame>
        <p:nvGraphicFramePr>
          <p:cNvPr id="38" name="Table 37">
            <a:extLst>
              <a:ext uri="{FF2B5EF4-FFF2-40B4-BE49-F238E27FC236}">
                <a16:creationId xmlns:a16="http://schemas.microsoft.com/office/drawing/2014/main" id="{72DAD777-E5B7-9899-915C-E783DF553E4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0798158"/>
              </p:ext>
            </p:extLst>
          </p:nvPr>
        </p:nvGraphicFramePr>
        <p:xfrm>
          <a:off x="344138" y="6167936"/>
          <a:ext cx="2021481" cy="12051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21481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378072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BREAKFAST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679317"/>
                  </a:ext>
                </a:extLst>
              </a:tr>
              <a:tr h="165407"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7am-9:30am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3589094"/>
                  </a:ext>
                </a:extLst>
              </a:tr>
              <a:tr h="165407"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9946480"/>
                  </a:ext>
                </a:extLst>
              </a:tr>
              <a:tr h="165407"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oatmeal | grits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  <a:tr h="16540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scrambled eggs | cheese eggs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8239508"/>
                  </a:ext>
                </a:extLst>
              </a:tr>
              <a:tr h="16540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turkey sausage | pork bacon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0759197"/>
                  </a:ext>
                </a:extLst>
              </a:tr>
            </a:tbl>
          </a:graphicData>
        </a:graphic>
      </p:graphicFrame>
      <p:graphicFrame>
        <p:nvGraphicFramePr>
          <p:cNvPr id="45" name="Table 44">
            <a:extLst>
              <a:ext uri="{FF2B5EF4-FFF2-40B4-BE49-F238E27FC236}">
                <a16:creationId xmlns:a16="http://schemas.microsoft.com/office/drawing/2014/main" id="{658DB08D-9B5D-4C92-98DA-5E54B74CC0C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3585646"/>
              </p:ext>
            </p:extLst>
          </p:nvPr>
        </p:nvGraphicFramePr>
        <p:xfrm>
          <a:off x="2912910" y="6139115"/>
          <a:ext cx="2021481" cy="12051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21481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378072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BREAKFAST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679317"/>
                  </a:ext>
                </a:extLst>
              </a:tr>
              <a:tr h="165407"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7am-9:30am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3589094"/>
                  </a:ext>
                </a:extLst>
              </a:tr>
              <a:tr h="165407"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39946480"/>
                  </a:ext>
                </a:extLst>
              </a:tr>
              <a:tr h="165407">
                <a:tc>
                  <a:txBody>
                    <a:bodyPr/>
                    <a:lstStyle/>
                    <a:p>
                      <a:pPr marL="0" marR="0" lvl="0" indent="0" algn="ctr" defTabSz="77724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oatmeal | grits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  <a:tr h="16540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scrambled eggs | cheese eggs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8239508"/>
                  </a:ext>
                </a:extLst>
              </a:tr>
              <a:tr h="16540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</a:rPr>
                        <a:t>turkey sausage | pork bacon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60759197"/>
                  </a:ext>
                </a:extLst>
              </a:tr>
            </a:tbl>
          </a:graphicData>
        </a:graphic>
      </p:graphicFrame>
      <p:graphicFrame>
        <p:nvGraphicFramePr>
          <p:cNvPr id="51" name="Table 50">
            <a:extLst>
              <a:ext uri="{FF2B5EF4-FFF2-40B4-BE49-F238E27FC236}">
                <a16:creationId xmlns:a16="http://schemas.microsoft.com/office/drawing/2014/main" id="{2101F627-F298-BED5-BB79-20561611412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2956004"/>
              </p:ext>
            </p:extLst>
          </p:nvPr>
        </p:nvGraphicFramePr>
        <p:xfrm>
          <a:off x="2954461" y="4488803"/>
          <a:ext cx="2021481" cy="14650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21481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360632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LUNCH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679317"/>
                  </a:ext>
                </a:extLst>
              </a:tr>
              <a:tr h="157776">
                <a:tc>
                  <a:txBody>
                    <a:bodyPr/>
                    <a:lstStyle/>
                    <a:p>
                      <a:pPr marL="0" algn="ctr" defTabSz="777240" rtl="0" eaLnBrk="1" fontAlgn="ctr" latinLnBrk="0" hangingPunct="1"/>
                      <a:r>
                        <a:rPr lang="en-US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11am-2pm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  <a:tr h="157776">
                <a:tc>
                  <a:txBody>
                    <a:bodyPr/>
                    <a:lstStyle/>
                    <a:p>
                      <a:pPr marL="0" algn="ctr" defTabSz="777240" rtl="0" eaLnBrk="1" fontAlgn="ctr" latinLnBrk="0" hangingPunct="1"/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0174983"/>
                  </a:ext>
                </a:extLst>
              </a:tr>
              <a:tr h="157776">
                <a:tc>
                  <a:txBody>
                    <a:bodyPr/>
                    <a:lstStyle/>
                    <a:p>
                      <a:pPr marL="0" algn="ctr" defTabSz="777240" rtl="0" eaLnBrk="1" fontAlgn="ctr" latinLnBrk="0" hangingPunct="1"/>
                      <a:r>
                        <a:rPr lang="en-US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chicken tinga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134294"/>
                  </a:ext>
                </a:extLst>
              </a:tr>
              <a:tr h="157776">
                <a:tc>
                  <a:txBody>
                    <a:bodyPr/>
                    <a:lstStyle/>
                    <a:p>
                      <a:pPr marL="0" algn="ctr" defTabSz="777240" rtl="0" eaLnBrk="1" fontAlgn="ctr" latinLnBrk="0" hangingPunct="1"/>
                      <a:r>
                        <a:rPr lang="en-US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cilantro lime rice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07041"/>
                  </a:ext>
                </a:extLst>
              </a:tr>
              <a:tr h="157776">
                <a:tc>
                  <a:txBody>
                    <a:bodyPr/>
                    <a:lstStyle/>
                    <a:p>
                      <a:pPr marL="0" algn="ctr" defTabSz="777240" rtl="0" eaLnBrk="1" fontAlgn="ctr" latinLnBrk="0" hangingPunct="1"/>
                      <a:r>
                        <a:rPr lang="en-US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fire roasted corn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1154740"/>
                  </a:ext>
                </a:extLst>
              </a:tr>
              <a:tr h="157776">
                <a:tc>
                  <a:txBody>
                    <a:bodyPr/>
                    <a:lstStyle/>
                    <a:p>
                      <a:pPr marL="0" algn="ctr" defTabSz="777240" rtl="0" eaLnBrk="1" fontAlgn="ctr" latinLnBrk="0" hangingPunct="1"/>
                      <a:r>
                        <a:rPr lang="en-US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zucchini &amp; onion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7931104"/>
                  </a:ext>
                </a:extLst>
              </a:tr>
              <a:tr h="157776">
                <a:tc>
                  <a:txBody>
                    <a:bodyPr/>
                    <a:lstStyle/>
                    <a:p>
                      <a:pPr marL="0" algn="ctr" defTabSz="777240" rtl="0" eaLnBrk="1" fontAlgn="ctr" latinLnBrk="0" hangingPunct="1"/>
                      <a:r>
                        <a:rPr lang="en-US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potato soup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7170530"/>
                  </a:ext>
                </a:extLst>
              </a:tr>
            </a:tbl>
          </a:graphicData>
        </a:graphic>
      </p:graphicFrame>
      <p:graphicFrame>
        <p:nvGraphicFramePr>
          <p:cNvPr id="55" name="Table 54">
            <a:extLst>
              <a:ext uri="{FF2B5EF4-FFF2-40B4-BE49-F238E27FC236}">
                <a16:creationId xmlns:a16="http://schemas.microsoft.com/office/drawing/2014/main" id="{831DF150-DB62-EB4B-6316-B1644556197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7139229"/>
              </p:ext>
            </p:extLst>
          </p:nvPr>
        </p:nvGraphicFramePr>
        <p:xfrm>
          <a:off x="5518632" y="4481645"/>
          <a:ext cx="2021481" cy="14650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21481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360632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LUNCH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679317"/>
                  </a:ext>
                </a:extLst>
              </a:tr>
              <a:tr h="157776">
                <a:tc>
                  <a:txBody>
                    <a:bodyPr/>
                    <a:lstStyle/>
                    <a:p>
                      <a:pPr marL="0" algn="ctr" defTabSz="777240" rtl="0" eaLnBrk="1" fontAlgn="ctr" latinLnBrk="0" hangingPunct="1"/>
                      <a:r>
                        <a:rPr lang="en-US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11am-2pm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  <a:tr h="157776">
                <a:tc>
                  <a:txBody>
                    <a:bodyPr/>
                    <a:lstStyle/>
                    <a:p>
                      <a:pPr marL="0" algn="ctr" defTabSz="777240" rtl="0" eaLnBrk="1" fontAlgn="ctr" latinLnBrk="0" hangingPunct="1"/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0174983"/>
                  </a:ext>
                </a:extLst>
              </a:tr>
              <a:tr h="157776">
                <a:tc>
                  <a:txBody>
                    <a:bodyPr/>
                    <a:lstStyle/>
                    <a:p>
                      <a:pPr marL="0" algn="ctr" defTabSz="777240" rtl="0" eaLnBrk="1" fontAlgn="ctr" latinLnBrk="0" hangingPunct="1"/>
                      <a:r>
                        <a:rPr lang="en-US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rotisserie chicken quarter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134294"/>
                  </a:ext>
                </a:extLst>
              </a:tr>
              <a:tr h="157776">
                <a:tc>
                  <a:txBody>
                    <a:bodyPr/>
                    <a:lstStyle/>
                    <a:p>
                      <a:pPr marL="0" algn="ctr" defTabSz="777240" rtl="0" eaLnBrk="1" fontAlgn="ctr" latinLnBrk="0" hangingPunct="1"/>
                      <a:r>
                        <a:rPr lang="en-US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collard greens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07041"/>
                  </a:ext>
                </a:extLst>
              </a:tr>
              <a:tr h="157776">
                <a:tc>
                  <a:txBody>
                    <a:bodyPr/>
                    <a:lstStyle/>
                    <a:p>
                      <a:pPr marL="0" algn="ctr" defTabSz="777240" rtl="0" eaLnBrk="1" fontAlgn="ctr" latinLnBrk="0" hangingPunct="1"/>
                      <a:r>
                        <a:rPr lang="en-US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corn pudding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1154740"/>
                  </a:ext>
                </a:extLst>
              </a:tr>
              <a:tr h="157776">
                <a:tc>
                  <a:txBody>
                    <a:bodyPr/>
                    <a:lstStyle/>
                    <a:p>
                      <a:pPr marL="0" algn="ctr" defTabSz="777240" rtl="0" eaLnBrk="1" fontAlgn="ctr" latinLnBrk="0" hangingPunct="1"/>
                      <a:r>
                        <a:rPr lang="en-US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mashed potatoes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7931104"/>
                  </a:ext>
                </a:extLst>
              </a:tr>
              <a:tr h="157776">
                <a:tc>
                  <a:txBody>
                    <a:bodyPr/>
                    <a:lstStyle/>
                    <a:p>
                      <a:pPr marL="0" algn="ctr" defTabSz="777240" rtl="0" eaLnBrk="1" fontAlgn="ctr" latinLnBrk="0" hangingPunct="1"/>
                      <a:r>
                        <a:rPr lang="en-US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zuppa </a:t>
                      </a:r>
                      <a:r>
                        <a:rPr lang="en-US" sz="900" b="1" i="0" u="none" strike="noStrike" kern="1200" dirty="0" err="1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toscano</a:t>
                      </a:r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7170530"/>
                  </a:ext>
                </a:extLst>
              </a:tr>
            </a:tbl>
          </a:graphicData>
        </a:graphic>
      </p:graphicFrame>
      <p:graphicFrame>
        <p:nvGraphicFramePr>
          <p:cNvPr id="57" name="Table 56">
            <a:extLst>
              <a:ext uri="{FF2B5EF4-FFF2-40B4-BE49-F238E27FC236}">
                <a16:creationId xmlns:a16="http://schemas.microsoft.com/office/drawing/2014/main" id="{09674E2D-BD50-E5AA-548A-C92B9B9D8F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6532307"/>
              </p:ext>
            </p:extLst>
          </p:nvPr>
        </p:nvGraphicFramePr>
        <p:xfrm>
          <a:off x="411862" y="7532248"/>
          <a:ext cx="2021481" cy="142178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21481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349978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LUNCH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679317"/>
                  </a:ext>
                </a:extLst>
              </a:tr>
              <a:tr h="153115">
                <a:tc>
                  <a:txBody>
                    <a:bodyPr/>
                    <a:lstStyle/>
                    <a:p>
                      <a:pPr marL="0" algn="ctr" defTabSz="777240" rtl="0" eaLnBrk="1" fontAlgn="ctr" latinLnBrk="0" hangingPunct="1"/>
                      <a:r>
                        <a:rPr lang="en-US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11am-2pm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  <a:tr h="153115">
                <a:tc>
                  <a:txBody>
                    <a:bodyPr/>
                    <a:lstStyle/>
                    <a:p>
                      <a:pPr marL="0" algn="ctr" defTabSz="777240" rtl="0" eaLnBrk="1" fontAlgn="ctr" latinLnBrk="0" hangingPunct="1"/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0174983"/>
                  </a:ext>
                </a:extLst>
              </a:tr>
              <a:tr h="153115">
                <a:tc>
                  <a:txBody>
                    <a:bodyPr/>
                    <a:lstStyle/>
                    <a:p>
                      <a:pPr marL="0" algn="ctr" defTabSz="777240" rtl="0" eaLnBrk="1" fontAlgn="ctr" latinLnBrk="0" hangingPunct="1"/>
                      <a:r>
                        <a:rPr lang="en-US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buffalo chicken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134294"/>
                  </a:ext>
                </a:extLst>
              </a:tr>
              <a:tr h="153115">
                <a:tc>
                  <a:txBody>
                    <a:bodyPr/>
                    <a:lstStyle/>
                    <a:p>
                      <a:pPr marL="0" algn="ctr" defTabSz="777240" rtl="0" eaLnBrk="1" fontAlgn="ctr" latinLnBrk="0" hangingPunct="1"/>
                      <a:r>
                        <a:rPr lang="en-US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mac &amp; cheese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07041"/>
                  </a:ext>
                </a:extLst>
              </a:tr>
              <a:tr h="153115">
                <a:tc>
                  <a:txBody>
                    <a:bodyPr/>
                    <a:lstStyle/>
                    <a:p>
                      <a:pPr marL="0" algn="ctr" defTabSz="777240" rtl="0" eaLnBrk="1" fontAlgn="ctr" latinLnBrk="0" hangingPunct="1"/>
                      <a:r>
                        <a:rPr lang="en-US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brussels sprouts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1154740"/>
                  </a:ext>
                </a:extLst>
              </a:tr>
              <a:tr h="153115">
                <a:tc>
                  <a:txBody>
                    <a:bodyPr/>
                    <a:lstStyle/>
                    <a:p>
                      <a:pPr marL="0" algn="ctr" defTabSz="777240" rtl="0" eaLnBrk="1" fontAlgn="ctr" latinLnBrk="0" hangingPunct="1"/>
                      <a:r>
                        <a:rPr lang="en-US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broccoli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7931104"/>
                  </a:ext>
                </a:extLst>
              </a:tr>
              <a:tr h="153115">
                <a:tc>
                  <a:txBody>
                    <a:bodyPr/>
                    <a:lstStyle/>
                    <a:p>
                      <a:pPr marL="0" algn="ctr" defTabSz="777240" rtl="0" eaLnBrk="1" fontAlgn="ctr" latinLnBrk="0" hangingPunct="1"/>
                      <a:r>
                        <a:rPr lang="en-US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tomato soup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7170530"/>
                  </a:ext>
                </a:extLst>
              </a:tr>
            </a:tbl>
          </a:graphicData>
        </a:graphic>
      </p:graphicFrame>
      <p:graphicFrame>
        <p:nvGraphicFramePr>
          <p:cNvPr id="59" name="Table 58">
            <a:extLst>
              <a:ext uri="{FF2B5EF4-FFF2-40B4-BE49-F238E27FC236}">
                <a16:creationId xmlns:a16="http://schemas.microsoft.com/office/drawing/2014/main" id="{7F8F3287-6D7E-4165-24E3-56EAA0BDAC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8693389"/>
              </p:ext>
            </p:extLst>
          </p:nvPr>
        </p:nvGraphicFramePr>
        <p:xfrm>
          <a:off x="2982578" y="7515871"/>
          <a:ext cx="2021481" cy="139609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21481">
                  <a:extLst>
                    <a:ext uri="{9D8B030D-6E8A-4147-A177-3AD203B41FA5}">
                      <a16:colId xmlns:a16="http://schemas.microsoft.com/office/drawing/2014/main" val="1586109898"/>
                    </a:ext>
                  </a:extLst>
                </a:gridCol>
              </a:tblGrid>
              <a:tr h="343654">
                <a:tc>
                  <a:txBody>
                    <a:bodyPr/>
                    <a:lstStyle/>
                    <a:p>
                      <a:pPr marL="0" marR="0" lvl="0" indent="0" algn="ctr" defTabSz="77724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>
                          <a:ln>
                            <a:noFill/>
                          </a:ln>
                          <a:latin typeface="Century Gothic" panose="020B0502020202020204" pitchFamily="34" charset="0"/>
                        </a:rPr>
                        <a:t>LUNCH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9679317"/>
                  </a:ext>
                </a:extLst>
              </a:tr>
              <a:tr h="150348">
                <a:tc>
                  <a:txBody>
                    <a:bodyPr/>
                    <a:lstStyle/>
                    <a:p>
                      <a:pPr marL="0" algn="ctr" defTabSz="777240" rtl="0" eaLnBrk="1" fontAlgn="ctr" latinLnBrk="0" hangingPunct="1"/>
                      <a:r>
                        <a:rPr lang="en-US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11am-2pm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6737386"/>
                  </a:ext>
                </a:extLst>
              </a:tr>
              <a:tr h="150348">
                <a:tc>
                  <a:txBody>
                    <a:bodyPr/>
                    <a:lstStyle/>
                    <a:p>
                      <a:pPr marL="0" algn="ctr" defTabSz="777240" rtl="0" eaLnBrk="1" fontAlgn="ctr" latinLnBrk="0" hangingPunct="1"/>
                      <a:endParaRPr lang="en-US" sz="900" b="1" i="0" u="none" strike="noStrike" kern="1200" dirty="0">
                        <a:solidFill>
                          <a:srgbClr val="000000"/>
                        </a:solidFill>
                        <a:effectLst/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00174983"/>
                  </a:ext>
                </a:extLst>
              </a:tr>
              <a:tr h="150348">
                <a:tc>
                  <a:txBody>
                    <a:bodyPr/>
                    <a:lstStyle/>
                    <a:p>
                      <a:pPr marL="0" algn="ctr" defTabSz="777240" rtl="0" eaLnBrk="1" fontAlgn="ctr" latinLnBrk="0" hangingPunct="1"/>
                      <a:r>
                        <a:rPr lang="en-US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chicken marsala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134294"/>
                  </a:ext>
                </a:extLst>
              </a:tr>
              <a:tr h="150348">
                <a:tc>
                  <a:txBody>
                    <a:bodyPr/>
                    <a:lstStyle/>
                    <a:p>
                      <a:pPr marL="0" algn="ctr" defTabSz="777240" rtl="0" eaLnBrk="1" fontAlgn="ctr" latinLnBrk="0" hangingPunct="1"/>
                      <a:r>
                        <a:rPr lang="en-US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lemon orzo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507041"/>
                  </a:ext>
                </a:extLst>
              </a:tr>
              <a:tr h="150348">
                <a:tc>
                  <a:txBody>
                    <a:bodyPr/>
                    <a:lstStyle/>
                    <a:p>
                      <a:pPr marL="0" algn="ctr" defTabSz="777240" rtl="0" eaLnBrk="1" fontAlgn="ctr" latinLnBrk="0" hangingPunct="1"/>
                      <a:r>
                        <a:rPr lang="en-US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giardiniera vegetables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21154740"/>
                  </a:ext>
                </a:extLst>
              </a:tr>
              <a:tr h="150348">
                <a:tc>
                  <a:txBody>
                    <a:bodyPr/>
                    <a:lstStyle/>
                    <a:p>
                      <a:pPr marL="0" algn="ctr" defTabSz="777240" rtl="0" eaLnBrk="1" fontAlgn="ctr" latinLnBrk="0" hangingPunct="1"/>
                      <a:r>
                        <a:rPr lang="en-US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Italian peas &amp; mushrooms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7931104"/>
                  </a:ext>
                </a:extLst>
              </a:tr>
              <a:tr h="150348">
                <a:tc>
                  <a:txBody>
                    <a:bodyPr/>
                    <a:lstStyle/>
                    <a:p>
                      <a:pPr marL="0" algn="ctr" defTabSz="777240" rtl="0" eaLnBrk="1" fontAlgn="ctr" latinLnBrk="0" hangingPunct="1"/>
                      <a:r>
                        <a:rPr lang="en-US" sz="9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lemon orzo soup</a:t>
                      </a:r>
                    </a:p>
                  </a:txBody>
                  <a:tcPr marL="9525" marR="9525" marT="9525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47170530"/>
                  </a:ext>
                </a:extLst>
              </a:tr>
            </a:tbl>
          </a:graphicData>
        </a:graphic>
      </p:graphicFrame>
      <p:sp>
        <p:nvSpPr>
          <p:cNvPr id="62" name="TextBox 61">
            <a:extLst>
              <a:ext uri="{FF2B5EF4-FFF2-40B4-BE49-F238E27FC236}">
                <a16:creationId xmlns:a16="http://schemas.microsoft.com/office/drawing/2014/main" id="{392AD19A-9BFD-E0CD-2AED-B0DF374EB757}"/>
              </a:ext>
            </a:extLst>
          </p:cNvPr>
          <p:cNvSpPr txBox="1"/>
          <p:nvPr/>
        </p:nvSpPr>
        <p:spPr>
          <a:xfrm>
            <a:off x="176986" y="228861"/>
            <a:ext cx="624099" cy="24622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000" dirty="0">
                <a:solidFill>
                  <a:schemeClr val="bg1">
                    <a:lumMod val="65000"/>
                  </a:schemeClr>
                </a:solidFill>
                <a:latin typeface="Century Gothic" panose="020B0502020202020204" pitchFamily="34" charset="0"/>
              </a:rPr>
              <a:t>Wk. 5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B6C8C517-6CF5-8ADD-F1A0-0128E54EBFC1}"/>
              </a:ext>
            </a:extLst>
          </p:cNvPr>
          <p:cNvSpPr/>
          <p:nvPr/>
        </p:nvSpPr>
        <p:spPr>
          <a:xfrm>
            <a:off x="90407" y="9098465"/>
            <a:ext cx="7633027" cy="8291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1251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092FFE4CE08EA46BADEB62D10C4B7C0" ma:contentTypeVersion="14" ma:contentTypeDescription="Create a new document." ma:contentTypeScope="" ma:versionID="844a14a18da21b35d1713c2b932340e5">
  <xsd:schema xmlns:xsd="http://www.w3.org/2001/XMLSchema" xmlns:xs="http://www.w3.org/2001/XMLSchema" xmlns:p="http://schemas.microsoft.com/office/2006/metadata/properties" xmlns:ns2="1dbd7482-9337-4bf6-97b5-f8fe8f9aaa81" xmlns:ns3="90c2f81e-49c1-42c8-886c-dbbc151a3043" targetNamespace="http://schemas.microsoft.com/office/2006/metadata/properties" ma:root="true" ma:fieldsID="919e0ee192f4f97a13da22a42d19a68b" ns2:_="" ns3:_="">
    <xsd:import namespace="1dbd7482-9337-4bf6-97b5-f8fe8f9aaa81"/>
    <xsd:import namespace="90c2f81e-49c1-42c8-886c-dbbc151a3043"/>
    <xsd:element name="properties">
      <xsd:complexType>
        <xsd:sequence>
          <xsd:element name="documentManagement">
            <xsd:complexType>
              <xsd:all>
                <xsd:element ref="ns2:DiningLocation"/>
                <xsd:element ref="ns2:DiningLocation_x003a_LocationID" minOccurs="0"/>
                <xsd:element ref="ns3:SharedWithUsers" minOccurs="0"/>
                <xsd:element ref="ns2:Downloa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dbd7482-9337-4bf6-97b5-f8fe8f9aaa81" elementFormDefault="qualified">
    <xsd:import namespace="http://schemas.microsoft.com/office/2006/documentManagement/types"/>
    <xsd:import namespace="http://schemas.microsoft.com/office/infopath/2007/PartnerControls"/>
    <xsd:element name="DiningLocation" ma:index="8" ma:displayName="DiningLocation" ma:list="{1ec6c3d0-95c9-4e31-a8ba-45522e15893b}" ma:internalName="DiningLocation" ma:readOnly="false" ma:showField="Title">
      <xsd:simpleType>
        <xsd:restriction base="dms:Lookup"/>
      </xsd:simpleType>
    </xsd:element>
    <xsd:element name="DiningLocation_x003a_LocationID" ma:index="9" nillable="true" ma:displayName="DiningLocation:LocationID" ma:list="{1ec6c3d0-95c9-4e31-a8ba-45522e15893b}" ma:internalName="DiningLocation_x003a_LocationID" ma:readOnly="true" ma:showField="LocationID" ma:web="90c2f81e-49c1-42c8-886c-dbbc151a3043">
      <xsd:simpleType>
        <xsd:restriction base="dms:Lookup"/>
      </xsd:simpleType>
    </xsd:element>
    <xsd:element name="Download" ma:index="11" nillable="true" ma:displayName="Download" ma:default="CLICK TO DOWNLOAD MENU" ma:internalName="Download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0c2f81e-49c1-42c8-886c-dbbc151a3043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ningLocation xmlns="1dbd7482-9337-4bf6-97b5-f8fe8f9aaa81">8</DiningLocation>
    <Download xmlns="1dbd7482-9337-4bf6-97b5-f8fe8f9aaa81">CLICK TO DOWNLOAD MENU</Download>
  </documentManagement>
</p:properties>
</file>

<file path=customXml/itemProps1.xml><?xml version="1.0" encoding="utf-8"?>
<ds:datastoreItem xmlns:ds="http://schemas.openxmlformats.org/officeDocument/2006/customXml" ds:itemID="{6CF349B3-631D-4E9F-86BB-CC82C2C8D3F3}"/>
</file>

<file path=customXml/itemProps2.xml><?xml version="1.0" encoding="utf-8"?>
<ds:datastoreItem xmlns:ds="http://schemas.openxmlformats.org/officeDocument/2006/customXml" ds:itemID="{E0C5F794-1E7E-4A25-9382-057BD4D460F6}"/>
</file>

<file path=customXml/itemProps3.xml><?xml version="1.0" encoding="utf-8"?>
<ds:datastoreItem xmlns:ds="http://schemas.openxmlformats.org/officeDocument/2006/customXml" ds:itemID="{7338B5EB-E951-4261-A1F7-C1DDE9708C56}"/>
</file>

<file path=docMetadata/LabelInfo.xml><?xml version="1.0" encoding="utf-8"?>
<clbl:labelList xmlns:clbl="http://schemas.microsoft.com/office/2020/mipLabelMetadata">
  <clbl:label id="{cd62b7dd-4b48-44bd-90e7-e143a22c8ead}" enabled="0" method="" siteId="{cd62b7dd-4b48-44bd-90e7-e143a22c8ead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312157</TotalTime>
  <Words>1760</Words>
  <Application>Microsoft Office PowerPoint</Application>
  <PresentationFormat>Custom</PresentationFormat>
  <Paragraphs>703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Arial Nova Cond</vt:lpstr>
      <vt:lpstr>Calibri</vt:lpstr>
      <vt:lpstr>Calibri Light</vt:lpstr>
      <vt:lpstr>Century Gothic</vt:lpstr>
      <vt:lpstr>Tuffy</vt:lpstr>
      <vt:lpstr>Office Theme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Miller, Bayleigh</dc:creator>
  <cp:lastModifiedBy>Thacker, Corey</cp:lastModifiedBy>
  <cp:revision>192</cp:revision>
  <cp:lastPrinted>2026-08-24T15:05:34Z</cp:lastPrinted>
  <dcterms:created xsi:type="dcterms:W3CDTF">2023-01-25T19:53:36Z</dcterms:created>
  <dcterms:modified xsi:type="dcterms:W3CDTF">2026-09-29T13:44:36Z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0x0101009092FFE4CE08EA46BADEB62D10C4B7C0</vt:lpwstr>
  </property>
</Properties>
</file>